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7" r:id="rId3"/>
    <p:sldId id="270" r:id="rId4"/>
    <p:sldId id="271" r:id="rId5"/>
    <p:sldId id="258" r:id="rId6"/>
    <p:sldId id="272" r:id="rId7"/>
    <p:sldId id="283" r:id="rId8"/>
    <p:sldId id="259" r:id="rId9"/>
    <p:sldId id="273" r:id="rId10"/>
    <p:sldId id="284" r:id="rId11"/>
    <p:sldId id="260" r:id="rId12"/>
    <p:sldId id="274" r:id="rId13"/>
    <p:sldId id="261" r:id="rId14"/>
    <p:sldId id="275" r:id="rId15"/>
    <p:sldId id="285" r:id="rId16"/>
    <p:sldId id="262" r:id="rId17"/>
    <p:sldId id="276" r:id="rId18"/>
    <p:sldId id="263" r:id="rId19"/>
    <p:sldId id="277" r:id="rId20"/>
    <p:sldId id="286" r:id="rId21"/>
    <p:sldId id="264" r:id="rId22"/>
    <p:sldId id="278" r:id="rId23"/>
    <p:sldId id="265" r:id="rId24"/>
    <p:sldId id="287" r:id="rId25"/>
    <p:sldId id="279" r:id="rId26"/>
    <p:sldId id="266" r:id="rId27"/>
    <p:sldId id="280" r:id="rId28"/>
    <p:sldId id="288" r:id="rId29"/>
    <p:sldId id="267" r:id="rId30"/>
    <p:sldId id="281" r:id="rId31"/>
    <p:sldId id="289" r:id="rId32"/>
    <p:sldId id="268" r:id="rId33"/>
    <p:sldId id="282" r:id="rId34"/>
    <p:sldId id="269" r:id="rId35"/>
  </p:sldIdLst>
  <p:sldSz cx="9144000" cy="5143500" type="screen16x9"/>
  <p:notesSz cx="6858000" cy="9144000"/>
  <p:custDataLst>
    <p:tags r:id="rId37"/>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0" autoAdjust="0"/>
  </p:normalViewPr>
  <p:slideViewPr>
    <p:cSldViewPr>
      <p:cViewPr>
        <p:scale>
          <a:sx n="130" d="100"/>
          <a:sy n="130" d="100"/>
        </p:scale>
        <p:origin x="-990" y="-702"/>
      </p:cViewPr>
      <p:guideLst>
        <p:guide orient="horz" pos="1620"/>
        <p:guide pos="2880"/>
      </p:guideLst>
    </p:cSldViewPr>
  </p:slideViewPr>
  <p:notesTextViewPr>
    <p:cViewPr>
      <p:scale>
        <a:sx n="1" d="1"/>
        <a:sy n="1" d="1"/>
      </p:scale>
      <p:origin x="0" y="0"/>
    </p:cViewPr>
  </p:notesTextViewPr>
  <p:notesViewPr>
    <p:cSldViewPr>
      <p:cViewPr varScale="1">
        <p:scale>
          <a:sx n="99" d="100"/>
          <a:sy n="99" d="100"/>
        </p:scale>
        <p:origin x="-354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5A6AAD-D839-447E-9461-94F941804F49}" type="datetimeFigureOut">
              <a:rPr lang="it-IT" smtClean="0"/>
              <a:pPr/>
              <a:t>12/03/2018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D53F0-A52E-44FB-BF72-E1015A2C6541}" type="slidenum">
              <a:rPr lang="it-IT" smtClean="0"/>
              <a:pPr/>
              <a:t>‹N›</a:t>
            </a:fld>
            <a:endParaRPr lang="it-IT"/>
          </a:p>
        </p:txBody>
      </p:sp>
    </p:spTree>
    <p:extLst>
      <p:ext uri="{BB962C8B-B14F-4D97-AF65-F5344CB8AC3E}">
        <p14:creationId xmlns="" xmlns:p14="http://schemas.microsoft.com/office/powerpoint/2010/main" val="11561769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12/03/2018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 xmlns:p14="http://schemas.microsoft.com/office/powerpoint/2010/main" val="2760989955"/>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12/03/2018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 xmlns:p14="http://schemas.microsoft.com/office/powerpoint/2010/main" val="272071132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12/03/2018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 xmlns:p14="http://schemas.microsoft.com/office/powerpoint/2010/main" val="103922772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12/03/2018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 xmlns:p14="http://schemas.microsoft.com/office/powerpoint/2010/main" val="196211863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EEDA04B-AB75-4532-95D2-C7A3D550EBA9}" type="datetimeFigureOut">
              <a:rPr lang="it-IT" smtClean="0"/>
              <a:pPr/>
              <a:t>12/03/2018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 xmlns:p14="http://schemas.microsoft.com/office/powerpoint/2010/main" val="38783258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EEDA04B-AB75-4532-95D2-C7A3D550EBA9}" type="datetimeFigureOut">
              <a:rPr lang="it-IT" smtClean="0"/>
              <a:pPr/>
              <a:t>12/03/2018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 xmlns:p14="http://schemas.microsoft.com/office/powerpoint/2010/main" val="91335585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EEDA04B-AB75-4532-95D2-C7A3D550EBA9}" type="datetimeFigureOut">
              <a:rPr lang="it-IT" smtClean="0"/>
              <a:pPr/>
              <a:t>12/03/2018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 xmlns:p14="http://schemas.microsoft.com/office/powerpoint/2010/main" val="15416229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data 2"/>
          <p:cNvSpPr>
            <a:spLocks noGrp="1"/>
          </p:cNvSpPr>
          <p:nvPr>
            <p:ph type="dt" sz="half" idx="10"/>
          </p:nvPr>
        </p:nvSpPr>
        <p:spPr/>
        <p:txBody>
          <a:bodyPr/>
          <a:lstStyle/>
          <a:p>
            <a:fld id="{FEEDA04B-AB75-4532-95D2-C7A3D550EBA9}" type="datetimeFigureOut">
              <a:rPr lang="it-IT" smtClean="0"/>
              <a:pPr/>
              <a:t>12/03/2018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 xmlns:p14="http://schemas.microsoft.com/office/powerpoint/2010/main" val="497897748"/>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EEDA04B-AB75-4532-95D2-C7A3D550EBA9}" type="datetimeFigureOut">
              <a:rPr lang="it-IT" smtClean="0"/>
              <a:pPr/>
              <a:t>12/03/2018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 xmlns:p14="http://schemas.microsoft.com/office/powerpoint/2010/main" val="331711124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EDA04B-AB75-4532-95D2-C7A3D550EBA9}" type="datetimeFigureOut">
              <a:rPr lang="it-IT" smtClean="0"/>
              <a:pPr/>
              <a:t>12/03/2018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 xmlns:p14="http://schemas.microsoft.com/office/powerpoint/2010/main" val="284887328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EDA04B-AB75-4532-95D2-C7A3D550EBA9}" type="datetimeFigureOut">
              <a:rPr lang="it-IT" smtClean="0"/>
              <a:pPr/>
              <a:t>12/03/2018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 xmlns:p14="http://schemas.microsoft.com/office/powerpoint/2010/main" val="78196833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67544" y="1275606"/>
            <a:ext cx="8229600" cy="857250"/>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67544" y="2139702"/>
            <a:ext cx="8229600" cy="2376264"/>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EEDA04B-AB75-4532-95D2-C7A3D550EBA9}" type="datetimeFigureOut">
              <a:rPr lang="it-IT" smtClean="0"/>
              <a:pPr/>
              <a:t>12/03/2018</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2E9A6AA-ECCA-4FCA-BEB1-28EFE20577CA}" type="slidenum">
              <a:rPr lang="it-IT" smtClean="0"/>
              <a:pPr/>
              <a:t>‹N›</a:t>
            </a:fld>
            <a:endParaRPr lang="it-IT"/>
          </a:p>
        </p:txBody>
      </p:sp>
    </p:spTree>
    <p:extLst>
      <p:ext uri="{BB962C8B-B14F-4D97-AF65-F5344CB8AC3E}">
        <p14:creationId xmlns="" xmlns:p14="http://schemas.microsoft.com/office/powerpoint/2010/main" val="1042256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19.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grpSp>
        <p:nvGrpSpPr>
          <p:cNvPr id="9" name="Gruppo 8"/>
          <p:cNvGrpSpPr/>
          <p:nvPr/>
        </p:nvGrpSpPr>
        <p:grpSpPr>
          <a:xfrm>
            <a:off x="5004048" y="3212271"/>
            <a:ext cx="3672408" cy="1015663"/>
            <a:chOff x="5004048" y="3212271"/>
            <a:chExt cx="3672408" cy="1015663"/>
          </a:xfrm>
        </p:grpSpPr>
        <p:sp>
          <p:nvSpPr>
            <p:cNvPr id="5" name="CasellaDiTesto 4"/>
            <p:cNvSpPr txBox="1"/>
            <p:nvPr/>
          </p:nvSpPr>
          <p:spPr>
            <a:xfrm>
              <a:off x="5921034" y="3212271"/>
              <a:ext cx="1894493" cy="1015663"/>
            </a:xfrm>
            <a:prstGeom prst="rect">
              <a:avLst/>
            </a:prstGeom>
            <a:noFill/>
          </p:spPr>
          <p:txBody>
            <a:bodyPr wrap="none" rtlCol="0">
              <a:spAutoFit/>
            </a:bodyPr>
            <a:lstStyle/>
            <a:p>
              <a:pPr algn="ctr"/>
              <a:r>
                <a:rPr lang="it-IT" sz="2000" b="1" dirty="0" smtClean="0">
                  <a:solidFill>
                    <a:schemeClr val="bg1">
                      <a:lumMod val="50000"/>
                    </a:schemeClr>
                  </a:solidFill>
                </a:rPr>
                <a:t>14 MARZO 2018</a:t>
              </a:r>
            </a:p>
            <a:p>
              <a:pPr algn="ctr"/>
              <a:r>
                <a:rPr lang="it-IT" sz="4000" b="1" dirty="0" smtClean="0">
                  <a:solidFill>
                    <a:schemeClr val="accent6"/>
                  </a:solidFill>
                </a:rPr>
                <a:t>LECCO</a:t>
              </a:r>
              <a:endParaRPr lang="it-IT" sz="4000" b="1" dirty="0">
                <a:solidFill>
                  <a:schemeClr val="accent6"/>
                </a:solidFill>
              </a:endParaRPr>
            </a:p>
          </p:txBody>
        </p:sp>
        <p:cxnSp>
          <p:nvCxnSpPr>
            <p:cNvPr id="7" name="Connettore 1 6"/>
            <p:cNvCxnSpPr/>
            <p:nvPr/>
          </p:nvCxnSpPr>
          <p:spPr>
            <a:xfrm>
              <a:off x="5004048" y="3579553"/>
              <a:ext cx="3672408"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pic>
        <p:nvPicPr>
          <p:cNvPr id="8" name="Immagin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63602" y="1419622"/>
            <a:ext cx="1015779" cy="384657"/>
          </a:xfrm>
          <a:prstGeom prst="rect">
            <a:avLst/>
          </a:prstGeom>
        </p:spPr>
      </p:pic>
    </p:spTree>
    <p:extLst>
      <p:ext uri="{BB962C8B-B14F-4D97-AF65-F5344CB8AC3E}">
        <p14:creationId xmlns="" xmlns:p14="http://schemas.microsoft.com/office/powerpoint/2010/main" val="427833529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43608" y="1059582"/>
            <a:ext cx="7992888" cy="3767185"/>
          </a:xfrm>
          <a:prstGeom prst="rect">
            <a:avLst/>
          </a:prstGeom>
        </p:spPr>
        <p:txBody>
          <a:bodyPr wrap="square">
            <a:spAutoFit/>
          </a:bodyPr>
          <a:lstStyle/>
          <a:p>
            <a:pPr marR="0" lvl="0" defTabSz="457200" eaLnBrk="1" fontAlgn="auto" latinLnBrk="0" hangingPunct="1">
              <a:lnSpc>
                <a:spcPct val="100000"/>
              </a:lnSpc>
              <a:spcBef>
                <a:spcPct val="20000"/>
              </a:spcBef>
              <a:spcAft>
                <a:spcPts val="0"/>
              </a:spcAft>
              <a:buClrTx/>
              <a:buSzTx/>
              <a:tabLst/>
              <a:defRPr/>
            </a:pPr>
            <a:endParaRPr kumimoji="0" lang="it-IT" b="0" i="0" u="none" strike="noStrike" kern="0" cap="all" spc="0" normalizeH="0" baseline="0" noProof="0" dirty="0" smtClean="0">
              <a:ln>
                <a:noFill/>
              </a:ln>
              <a:solidFill>
                <a:prstClr val="black"/>
              </a:solidFill>
              <a:effectLst/>
              <a:uLnTx/>
              <a:uFillTx/>
            </a:endParaRPr>
          </a:p>
          <a:p>
            <a:pPr marL="268288" marR="0" lvl="0" indent="-268288"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Ricerca di </a:t>
            </a:r>
            <a:r>
              <a:rPr kumimoji="0" lang="it-IT" sz="2400" b="1" i="0" u="none" strike="noStrike" kern="0" cap="none" spc="0" normalizeH="0" baseline="0" noProof="0" dirty="0" smtClean="0">
                <a:ln>
                  <a:noFill/>
                </a:ln>
                <a:effectLst/>
                <a:uLnTx/>
                <a:uFillTx/>
              </a:rPr>
              <a:t>ambiti omogenei </a:t>
            </a:r>
            <a:r>
              <a:rPr kumimoji="0" lang="it-IT" sz="2400" b="0" i="0" u="none" strike="noStrike" kern="0" cap="none" spc="0" normalizeH="0" baseline="0" noProof="0" dirty="0" smtClean="0">
                <a:ln>
                  <a:noFill/>
                </a:ln>
                <a:solidFill>
                  <a:prstClr val="black"/>
                </a:solidFill>
                <a:effectLst/>
                <a:uLnTx/>
                <a:uFillTx/>
              </a:rPr>
              <a:t>in cui esercitare le funzioni</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Rendere strutturali le </a:t>
            </a:r>
            <a:r>
              <a:rPr kumimoji="0" lang="it-IT" sz="2400" b="1" i="0" u="none" strike="noStrike" kern="0" cap="none" spc="0" normalizeH="0" baseline="0" noProof="0" dirty="0" smtClean="0">
                <a:ln>
                  <a:noFill/>
                </a:ln>
                <a:effectLst/>
                <a:uLnTx/>
                <a:uFillTx/>
              </a:rPr>
              <a:t>gestione associate</a:t>
            </a:r>
            <a:r>
              <a:rPr kumimoji="0" lang="it-IT" sz="2400" b="0" i="0" u="none" strike="noStrike" kern="0" cap="none" spc="0" normalizeH="0" baseline="0" noProof="0" dirty="0" smtClean="0">
                <a:ln>
                  <a:noFill/>
                </a:ln>
                <a:solidFill>
                  <a:prstClr val="black"/>
                </a:solidFill>
                <a:effectLst/>
                <a:uLnTx/>
                <a:uFillTx/>
              </a:rPr>
              <a:t>: </a:t>
            </a:r>
            <a:r>
              <a:rPr lang="it-IT" sz="2400" kern="0" dirty="0" smtClean="0">
                <a:solidFill>
                  <a:prstClr val="black"/>
                </a:solidFill>
              </a:rPr>
              <a:t/>
            </a:r>
            <a:br>
              <a:rPr lang="it-IT" sz="2400" kern="0" dirty="0" smtClean="0">
                <a:solidFill>
                  <a:prstClr val="black"/>
                </a:solidFill>
              </a:rPr>
            </a:br>
            <a:r>
              <a:rPr kumimoji="0" lang="it-IT" sz="2400" b="0" i="0" u="none" strike="noStrike" kern="0" cap="none" spc="0" normalizeH="0" baseline="0" noProof="0" dirty="0" smtClean="0">
                <a:ln>
                  <a:noFill/>
                </a:ln>
                <a:solidFill>
                  <a:prstClr val="black"/>
                </a:solidFill>
                <a:effectLst/>
                <a:uLnTx/>
                <a:uFillTx/>
              </a:rPr>
              <a:t>cooperazione intercomunale volontaria ma duratura</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È necessario un </a:t>
            </a:r>
            <a:r>
              <a:rPr kumimoji="0" lang="it-IT" sz="2400" b="1" i="0" u="none" strike="noStrike" kern="0" cap="none" spc="0" normalizeH="0" baseline="0" noProof="0" dirty="0" smtClean="0">
                <a:ln>
                  <a:noFill/>
                </a:ln>
                <a:effectLst/>
                <a:uLnTx/>
                <a:uFillTx/>
              </a:rPr>
              <a:t>“piano Marshall per le montagne lombarde”</a:t>
            </a:r>
            <a:endParaRPr kumimoji="0" lang="it-IT" sz="2400" b="0" i="0" u="none" strike="noStrike" kern="0" cap="none" spc="0" normalizeH="0" baseline="0" noProof="0" dirty="0" smtClean="0">
              <a:ln>
                <a:noFill/>
              </a:ln>
              <a:effectLst/>
              <a:uLnTx/>
              <a:uFillTx/>
            </a:endParaRP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Definire una </a:t>
            </a:r>
            <a:r>
              <a:rPr kumimoji="0" lang="it-IT" sz="2400" b="1" i="0" u="none" strike="noStrike" kern="0" cap="none" spc="0" normalizeH="0" baseline="0" noProof="0" dirty="0" smtClean="0">
                <a:ln>
                  <a:noFill/>
                </a:ln>
                <a:effectLst/>
                <a:uLnTx/>
                <a:uFillTx/>
              </a:rPr>
              <a:t>“agenda del controesodo”</a:t>
            </a:r>
            <a:r>
              <a:rPr kumimoji="0" lang="it-IT" sz="2400" b="1" i="0" u="none" strike="noStrike" kern="0" cap="none" spc="0" normalizeH="0" baseline="0" noProof="0" dirty="0" smtClean="0">
                <a:ln>
                  <a:noFill/>
                </a:ln>
                <a:solidFill>
                  <a:schemeClr val="accent2"/>
                </a:solidFill>
                <a:effectLst/>
                <a:uLnTx/>
                <a:uFillTx/>
              </a:rPr>
              <a:t> </a:t>
            </a:r>
            <a:r>
              <a:rPr kumimoji="0" lang="it-IT" sz="2400" b="0" i="0" u="none" strike="noStrike" kern="0" cap="none" spc="0" normalizeH="0" baseline="0" noProof="0" dirty="0" smtClean="0">
                <a:ln>
                  <a:noFill/>
                </a:ln>
                <a:solidFill>
                  <a:prstClr val="black"/>
                </a:solidFill>
                <a:effectLst/>
                <a:uLnTx/>
                <a:uFillTx/>
              </a:rPr>
              <a:t>per rendere attrattivi i  piccoli Comuni</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Costituire </a:t>
            </a:r>
            <a:r>
              <a:rPr kumimoji="0" lang="it-IT" sz="2400" b="1" i="0" u="none" strike="noStrike" kern="0" cap="none" spc="0" normalizeH="0" baseline="0" noProof="0" dirty="0" smtClean="0">
                <a:ln>
                  <a:noFill/>
                </a:ln>
                <a:effectLst/>
                <a:uLnTx/>
                <a:uFillTx/>
              </a:rPr>
              <a:t>l’Assessorato agli Enti Locali</a:t>
            </a:r>
            <a:endParaRPr kumimoji="0" lang="it-IT" sz="2400" b="1" i="0" u="none" strike="noStrike" kern="0" cap="none" spc="0" normalizeH="0" baseline="0" noProof="0" dirty="0">
              <a:ln>
                <a:noFill/>
              </a:ln>
              <a:effectLst/>
              <a:uLnTx/>
              <a:uFillTx/>
            </a:endParaRPr>
          </a:p>
        </p:txBody>
      </p:sp>
      <p:sp>
        <p:nvSpPr>
          <p:cNvPr id="4"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IL NECESSARIO RIORDINO TERRITORIALE</a:t>
            </a:r>
            <a:endParaRPr lang="it-IT"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0586440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 xmlns:a14="http://schemas.microsoft.com/office/drawing/2010/main" val="0"/>
              </a:ext>
            </a:extLst>
          </a:blip>
          <a:srcRect t="3344"/>
          <a:stretch/>
        </p:blipFill>
        <p:spPr>
          <a:xfrm>
            <a:off x="313618" y="987574"/>
            <a:ext cx="3192330" cy="4248472"/>
          </a:xfrm>
          <a:prstGeom prst="rect">
            <a:avLst/>
          </a:prstGeom>
        </p:spPr>
      </p:pic>
      <p:sp>
        <p:nvSpPr>
          <p:cNvPr id="4" name="Titolo 3"/>
          <p:cNvSpPr>
            <a:spLocks noGrp="1"/>
          </p:cNvSpPr>
          <p:nvPr>
            <p:ph type="title"/>
          </p:nvPr>
        </p:nvSpPr>
        <p:spPr>
          <a:xfrm>
            <a:off x="3635896" y="2067694"/>
            <a:ext cx="5328592" cy="2232248"/>
          </a:xfrm>
        </p:spPr>
        <p:txBody>
          <a:bodyPr>
            <a:noAutofit/>
          </a:bodyPr>
          <a:lstStyle/>
          <a:p>
            <a:pPr algn="l">
              <a:lnSpc>
                <a:spcPts val="5700"/>
              </a:lnSpc>
            </a:pPr>
            <a:r>
              <a:rPr lang="it-IT" dirty="0" smtClean="0">
                <a:solidFill>
                  <a:srgbClr val="0070C0"/>
                </a:solidFill>
                <a:latin typeface="Arial" panose="020B0604020202020204" pitchFamily="34" charset="0"/>
                <a:cs typeface="Arial" panose="020B0604020202020204" pitchFamily="34" charset="0"/>
              </a:rPr>
              <a:t>SEMPLIFICAZIONE </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E INNOVAZIONE DELLA P.A. </a:t>
            </a:r>
            <a:br>
              <a:rPr lang="it-IT" dirty="0" smtClean="0">
                <a:solidFill>
                  <a:srgbClr val="0070C0"/>
                </a:solidFill>
                <a:latin typeface="Arial" panose="020B0604020202020204" pitchFamily="34" charset="0"/>
                <a:cs typeface="Arial" panose="020B0604020202020204" pitchFamily="34" charset="0"/>
              </a:rPr>
            </a:b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87594907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 xmlns:a14="http://schemas.microsoft.com/office/drawing/2010/main" val="0"/>
              </a:ext>
            </a:extLst>
          </a:blip>
          <a:srcRect l="4407"/>
          <a:stretch/>
        </p:blipFill>
        <p:spPr>
          <a:xfrm>
            <a:off x="2663178" y="1592010"/>
            <a:ext cx="4731676" cy="3551490"/>
          </a:xfrm>
          <a:prstGeom prst="rect">
            <a:avLst/>
          </a:prstGeom>
        </p:spPr>
      </p:pic>
      <p:sp>
        <p:nvSpPr>
          <p:cNvPr id="8" name="Text Box 14"/>
          <p:cNvSpPr txBox="1">
            <a:spLocks noChangeArrowheads="1"/>
          </p:cNvSpPr>
          <p:nvPr/>
        </p:nvSpPr>
        <p:spPr bwMode="auto">
          <a:xfrm>
            <a:off x="5364088" y="699542"/>
            <a:ext cx="2962672" cy="154820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just" defTabSz="457148"/>
            <a:endParaRPr lang="it-IT" altLang="it-IT" sz="2000" b="1" dirty="0">
              <a:latin typeface="Arial Narrow" panose="020B0606020202030204" pitchFamily="34" charset="0"/>
            </a:endParaRPr>
          </a:p>
          <a:p>
            <a:r>
              <a:rPr lang="it-IT" sz="1400" b="1" dirty="0">
                <a:solidFill>
                  <a:schemeClr val="tx1"/>
                </a:solidFill>
              </a:rPr>
              <a:t>Agenda Digitale: </a:t>
            </a:r>
            <a:r>
              <a:rPr lang="it-IT" sz="1400" dirty="0">
                <a:solidFill>
                  <a:schemeClr val="tx1"/>
                </a:solidFill>
              </a:rPr>
              <a:t>necessità di definire livelli minimi di innovazione che devono caratterizzare il sistema della PA Locale.</a:t>
            </a:r>
          </a:p>
          <a:p>
            <a:pPr algn="just" defTabSz="457148"/>
            <a:endParaRPr lang="it-IT" altLang="it-IT" sz="2000" b="1" dirty="0">
              <a:latin typeface="Arial Narrow" panose="020B0606020202030204" pitchFamily="34" charset="0"/>
            </a:endParaRPr>
          </a:p>
        </p:txBody>
      </p:sp>
      <p:sp>
        <p:nvSpPr>
          <p:cNvPr id="9" name="Text Box 14"/>
          <p:cNvSpPr txBox="1">
            <a:spLocks noChangeArrowheads="1"/>
          </p:cNvSpPr>
          <p:nvPr/>
        </p:nvSpPr>
        <p:spPr bwMode="auto">
          <a:xfrm>
            <a:off x="6300192" y="1842345"/>
            <a:ext cx="2667375" cy="9665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marL="914296" lvl="3" defTabSz="457148">
              <a:lnSpc>
                <a:spcPct val="90000"/>
              </a:lnSpc>
              <a:spcBef>
                <a:spcPts val="450"/>
              </a:spcBef>
              <a:buClr>
                <a:srgbClr val="004B6B"/>
              </a:buClr>
            </a:pPr>
            <a:endParaRPr lang="it-IT" b="1" dirty="0">
              <a:solidFill>
                <a:prstClr val="black"/>
              </a:solidFill>
              <a:latin typeface="Arial Narrow" panose="020B0606020202030204" pitchFamily="34" charset="0"/>
              <a:cs typeface="Arial" charset="0"/>
            </a:endParaRPr>
          </a:p>
          <a:p>
            <a:pPr algn="just"/>
            <a:r>
              <a:rPr lang="it-IT" sz="1400" dirty="0">
                <a:solidFill>
                  <a:schemeClr val="tx1"/>
                </a:solidFill>
              </a:rPr>
              <a:t>Sviluppo di </a:t>
            </a:r>
            <a:r>
              <a:rPr lang="it-IT" sz="1400" b="1" dirty="0">
                <a:solidFill>
                  <a:schemeClr val="tx1"/>
                </a:solidFill>
              </a:rPr>
              <a:t>Centri di competenze territoriali</a:t>
            </a:r>
            <a:r>
              <a:rPr lang="it-IT" sz="1400" dirty="0">
                <a:solidFill>
                  <a:schemeClr val="tx1"/>
                </a:solidFill>
              </a:rPr>
              <a:t> per rispondere a sfide e opportunità dell’innovazione.</a:t>
            </a:r>
          </a:p>
        </p:txBody>
      </p:sp>
      <p:grpSp>
        <p:nvGrpSpPr>
          <p:cNvPr id="17" name="Gruppo 16"/>
          <p:cNvGrpSpPr/>
          <p:nvPr/>
        </p:nvGrpSpPr>
        <p:grpSpPr>
          <a:xfrm>
            <a:off x="0" y="1491630"/>
            <a:ext cx="3460860" cy="2884784"/>
            <a:chOff x="66990" y="1339478"/>
            <a:chExt cx="3460860" cy="2884784"/>
          </a:xfrm>
        </p:grpSpPr>
        <p:sp>
          <p:nvSpPr>
            <p:cNvPr id="7" name="Text Box 14"/>
            <p:cNvSpPr txBox="1">
              <a:spLocks noChangeArrowheads="1"/>
            </p:cNvSpPr>
            <p:nvPr/>
          </p:nvSpPr>
          <p:spPr bwMode="auto">
            <a:xfrm>
              <a:off x="323528" y="1491630"/>
              <a:ext cx="3204322" cy="27326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r>
                <a:rPr lang="it-IT" sz="1400" dirty="0">
                  <a:solidFill>
                    <a:schemeClr val="tx1"/>
                  </a:solidFill>
                  <a:latin typeface="+mn-lt"/>
                  <a:ea typeface="+mn-ea"/>
                </a:rPr>
                <a:t>Necessaria </a:t>
              </a:r>
              <a:r>
                <a:rPr lang="it-IT" sz="1400" b="1" dirty="0">
                  <a:solidFill>
                    <a:schemeClr val="tx1"/>
                  </a:solidFill>
                  <a:latin typeface="+mn-lt"/>
                  <a:ea typeface="+mn-ea"/>
                </a:rPr>
                <a:t>semplificazione per cittadini, imprese e Comuni</a:t>
              </a:r>
              <a:r>
                <a:rPr lang="it-IT" sz="1400" dirty="0">
                  <a:solidFill>
                    <a:schemeClr val="tx1"/>
                  </a:solidFill>
                  <a:latin typeface="+mn-lt"/>
                  <a:ea typeface="+mn-ea"/>
                </a:rPr>
                <a:t>, in particolare piccoli, nei loro rapporti istituzionali.</a:t>
              </a:r>
              <a:endParaRPr lang="it-IT" sz="1400" dirty="0">
                <a:solidFill>
                  <a:schemeClr val="tx1"/>
                </a:solidFill>
              </a:endParaRPr>
            </a:p>
            <a:p>
              <a:pPr marL="457148" lvl="2" indent="-9524" algn="r"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endParaRPr lang="it-IT" altLang="it-IT" sz="1500" dirty="0">
                <a:solidFill>
                  <a:prstClr val="black"/>
                </a:solidFill>
                <a:latin typeface="Arial Narrow" panose="020B0606020202030204" pitchFamily="34" charset="0"/>
                <a:cs typeface="Arial" charset="0"/>
              </a:endParaRP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r>
                <a:rPr lang="it-IT" altLang="it-IT" sz="1400" dirty="0">
                  <a:solidFill>
                    <a:schemeClr val="tx1"/>
                  </a:solidFill>
                  <a:latin typeface="+mn-lt"/>
                  <a:ea typeface="+mn-ea"/>
                </a:rPr>
                <a:t>Accesso internet a </a:t>
              </a:r>
              <a:r>
                <a:rPr lang="it-IT" altLang="it-IT" sz="1400" b="1" dirty="0">
                  <a:solidFill>
                    <a:schemeClr val="tx1"/>
                  </a:solidFill>
                  <a:latin typeface="+mn-lt"/>
                  <a:ea typeface="+mn-ea"/>
                </a:rPr>
                <a:t>banda larga </a:t>
              </a:r>
              <a:r>
                <a:rPr lang="it-IT" altLang="it-IT" sz="1400" dirty="0">
                  <a:solidFill>
                    <a:schemeClr val="tx1"/>
                  </a:solidFill>
                  <a:latin typeface="+mn-lt"/>
                  <a:ea typeface="+mn-ea"/>
                </a:rPr>
                <a:t>per i territori di montagna e con densità bassa di popolazione.</a:t>
              </a: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endParaRPr lang="it-IT" altLang="it-IT" sz="1400" dirty="0">
                <a:solidFill>
                  <a:schemeClr val="tx1"/>
                </a:solidFill>
                <a:latin typeface="+mn-lt"/>
                <a:ea typeface="+mn-ea"/>
              </a:endParaRP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r>
                <a:rPr lang="it-IT" altLang="it-IT" sz="1400" dirty="0">
                  <a:solidFill>
                    <a:schemeClr val="tx1"/>
                  </a:solidFill>
                  <a:latin typeface="+mn-lt"/>
                  <a:ea typeface="+mn-ea"/>
                </a:rPr>
                <a:t>Investire su realizzazione e implementazione </a:t>
              </a:r>
              <a:r>
                <a:rPr lang="it-IT" altLang="it-IT" sz="1400" b="1" dirty="0">
                  <a:solidFill>
                    <a:schemeClr val="tx1"/>
                  </a:solidFill>
                  <a:latin typeface="+mn-lt"/>
                  <a:ea typeface="+mn-ea"/>
                </a:rPr>
                <a:t>SUAP</a:t>
              </a:r>
              <a:r>
                <a:rPr lang="it-IT" altLang="it-IT" sz="1400" dirty="0">
                  <a:solidFill>
                    <a:schemeClr val="tx1"/>
                  </a:solidFill>
                  <a:latin typeface="+mn-lt"/>
                  <a:ea typeface="+mn-ea"/>
                </a:rPr>
                <a:t>, realizzando la interoperabilità tra strumenti e piattaforme informatiche.</a:t>
              </a:r>
            </a:p>
          </p:txBody>
        </p:sp>
        <p:pic>
          <p:nvPicPr>
            <p:cNvPr id="10" name="Immagin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990" y="1339478"/>
              <a:ext cx="458688" cy="527923"/>
            </a:xfrm>
            <a:prstGeom prst="rect">
              <a:avLst/>
            </a:prstGeom>
          </p:spPr>
        </p:pic>
        <p:pic>
          <p:nvPicPr>
            <p:cNvPr id="11" name="Immagin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4541" y="2421676"/>
              <a:ext cx="458688" cy="527923"/>
            </a:xfrm>
            <a:prstGeom prst="rect">
              <a:avLst/>
            </a:prstGeom>
          </p:spPr>
        </p:pic>
        <p:pic>
          <p:nvPicPr>
            <p:cNvPr id="12" name="Immagin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5678" y="3168892"/>
              <a:ext cx="458688" cy="527923"/>
            </a:xfrm>
            <a:prstGeom prst="rect">
              <a:avLst/>
            </a:prstGeom>
          </p:spPr>
        </p:pic>
      </p:grpSp>
      <p:pic>
        <p:nvPicPr>
          <p:cNvPr id="13" name="Immagine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29016" y="938545"/>
            <a:ext cx="458688" cy="527923"/>
          </a:xfrm>
          <a:prstGeom prst="rect">
            <a:avLst/>
          </a:prstGeom>
        </p:spPr>
      </p:pic>
      <p:pic>
        <p:nvPicPr>
          <p:cNvPr id="14" name="Immagin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12160" y="1969983"/>
            <a:ext cx="458688" cy="527923"/>
          </a:xfrm>
          <a:prstGeom prst="rect">
            <a:avLst/>
          </a:prstGeom>
        </p:spPr>
      </p:pic>
      <p:cxnSp>
        <p:nvCxnSpPr>
          <p:cNvPr id="15" name="Connettore 1 14"/>
          <p:cNvCxnSpPr/>
          <p:nvPr/>
        </p:nvCxnSpPr>
        <p:spPr>
          <a:xfrm>
            <a:off x="4535996" y="1203598"/>
            <a:ext cx="16215" cy="3960440"/>
          </a:xfrm>
          <a:prstGeom prst="line">
            <a:avLst/>
          </a:prstGeom>
          <a:ln w="57150">
            <a:solidFill>
              <a:srgbClr val="FF0000"/>
            </a:solidFill>
            <a:prstDash val="solid"/>
          </a:ln>
        </p:spPr>
        <p:style>
          <a:lnRef idx="2">
            <a:schemeClr val="accent3"/>
          </a:lnRef>
          <a:fillRef idx="0">
            <a:schemeClr val="accent3"/>
          </a:fillRef>
          <a:effectRef idx="1">
            <a:schemeClr val="accent3"/>
          </a:effectRef>
          <a:fontRef idx="minor">
            <a:schemeClr val="tx1"/>
          </a:fontRef>
        </p:style>
      </p:cxnSp>
      <p:sp>
        <p:nvSpPr>
          <p:cNvPr id="1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SEMPLIFICAZIONE E INNOVAZIONE DELLA P.A.</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 xmlns:p14="http://schemas.microsoft.com/office/powerpoint/2010/main" val="100628488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496" y="1275606"/>
            <a:ext cx="4114366" cy="411436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3200" dirty="0" smtClean="0">
                <a:solidFill>
                  <a:srgbClr val="0070C0"/>
                </a:solidFill>
                <a:latin typeface="Arial" panose="020B0604020202020204" pitchFamily="34" charset="0"/>
                <a:cs typeface="Arial" panose="020B0604020202020204" pitchFamily="34" charset="0"/>
              </a:rPr>
              <a:t>WELFARE E SANITÀ: </a:t>
            </a:r>
            <a:r>
              <a:rPr lang="it-IT" dirty="0" smtClean="0">
                <a:solidFill>
                  <a:srgbClr val="0070C0"/>
                </a:solidFill>
                <a:latin typeface="Arial" panose="020B0604020202020204" pitchFamily="34" charset="0"/>
                <a:cs typeface="Arial" panose="020B0604020202020204" pitchFamily="34" charset="0"/>
              </a:rPr>
              <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UN UNICO ASSESSORATO</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0357683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co-spesa-sociale-1.png"/>
          <p:cNvPicPr>
            <a:picLocks noChangeAspect="1"/>
          </p:cNvPicPr>
          <p:nvPr/>
        </p:nvPicPr>
        <p:blipFill>
          <a:blip r:embed="rId2" cstate="print"/>
          <a:stretch>
            <a:fillRect/>
          </a:stretch>
        </p:blipFill>
        <p:spPr>
          <a:xfrm>
            <a:off x="5508104" y="1995686"/>
            <a:ext cx="3454278" cy="1530719"/>
          </a:xfrm>
          <a:prstGeom prst="rect">
            <a:avLst/>
          </a:prstGeom>
        </p:spPr>
      </p:pic>
      <p:sp>
        <p:nvSpPr>
          <p:cNvPr id="5" name="Rettangolo 4"/>
          <p:cNvSpPr/>
          <p:nvPr/>
        </p:nvSpPr>
        <p:spPr>
          <a:xfrm>
            <a:off x="827584" y="1491630"/>
            <a:ext cx="7704856" cy="3151632"/>
          </a:xfrm>
          <a:prstGeom prst="rect">
            <a:avLst/>
          </a:prstGeom>
        </p:spPr>
        <p:txBody>
          <a:bodyPr wrap="square">
            <a:spAutoFit/>
          </a:bodyPr>
          <a:lstStyle/>
          <a:p>
            <a:pPr marL="538163" marR="0" lvl="0" indent="-538163" defTabSz="457200" eaLnBrk="1" fontAlgn="auto" latinLnBrk="0" hangingPunct="1">
              <a:lnSpc>
                <a:spcPct val="100000"/>
              </a:lnSpc>
              <a:spcBef>
                <a:spcPct val="20000"/>
              </a:spcBef>
              <a:spcAft>
                <a:spcPts val="0"/>
              </a:spcAft>
              <a:buClrTx/>
              <a:buSzTx/>
              <a:tabLst/>
              <a:defRPr/>
            </a:pPr>
            <a:r>
              <a:rPr kumimoji="0" lang="it-IT" sz="2000" b="0" i="0" u="none" strike="noStrike" kern="0" cap="none" spc="0" normalizeH="0" baseline="0" noProof="0" dirty="0" smtClean="0">
                <a:ln>
                  <a:noFill/>
                </a:ln>
                <a:solidFill>
                  <a:prstClr val="black"/>
                </a:solidFill>
                <a:effectLst/>
                <a:uLnTx/>
                <a:uFillTx/>
              </a:rPr>
              <a:t>Un </a:t>
            </a:r>
            <a:r>
              <a:rPr kumimoji="0" lang="it-IT" sz="2000" b="1" i="0" u="none" strike="noStrike" kern="0" cap="none" spc="0" normalizeH="0" baseline="0" noProof="0" dirty="0" smtClean="0">
                <a:ln>
                  <a:noFill/>
                </a:ln>
                <a:solidFill>
                  <a:prstClr val="black"/>
                </a:solidFill>
                <a:effectLst/>
                <a:uLnTx/>
                <a:uFillTx/>
              </a:rPr>
              <a:t>unico assessorato per sanità e sociale </a:t>
            </a:r>
            <a:r>
              <a:rPr lang="it-IT" sz="1600" b="1" kern="0" dirty="0">
                <a:solidFill>
                  <a:prstClr val="black"/>
                </a:solidFill>
              </a:rPr>
              <a:t/>
            </a:r>
            <a:br>
              <a:rPr lang="it-IT" sz="1600" b="1" kern="0" dirty="0">
                <a:solidFill>
                  <a:prstClr val="black"/>
                </a:solidFill>
              </a:rPr>
            </a:br>
            <a:r>
              <a:rPr kumimoji="0" lang="it-IT" sz="1600" b="0" i="0" u="none" strike="noStrike" kern="0" cap="none" spc="0" normalizeH="0" baseline="0" noProof="0" dirty="0" smtClean="0">
                <a:ln>
                  <a:noFill/>
                </a:ln>
                <a:solidFill>
                  <a:prstClr val="black"/>
                </a:solidFill>
                <a:effectLst/>
                <a:uLnTx/>
                <a:uFillTx/>
              </a:rPr>
              <a:t>facilitare il dialogo e la sinergia tra misure e interventi </a:t>
            </a:r>
            <a:r>
              <a:rPr lang="it-IT" sz="1600" kern="0" dirty="0" smtClean="0">
                <a:solidFill>
                  <a:prstClr val="black"/>
                </a:solidFill>
              </a:rPr>
              <a:t/>
            </a:r>
            <a:br>
              <a:rPr lang="it-IT" sz="1600" kern="0" dirty="0" smtClean="0">
                <a:solidFill>
                  <a:prstClr val="black"/>
                </a:solidFill>
              </a:rPr>
            </a:br>
            <a:r>
              <a:rPr kumimoji="0" lang="it-IT" sz="1600" b="0" i="0" u="none" strike="noStrike" kern="0" cap="none" spc="0" normalizeH="0" baseline="0" noProof="0" dirty="0" smtClean="0">
                <a:ln>
                  <a:noFill/>
                </a:ln>
                <a:solidFill>
                  <a:prstClr val="black"/>
                </a:solidFill>
                <a:effectLst/>
                <a:uLnTx/>
                <a:uFillTx/>
              </a:rPr>
              <a:t>che necessariamente devono connettersi.</a:t>
            </a:r>
          </a:p>
          <a:p>
            <a:pPr marL="0" marR="0" lvl="0" indent="0" defTabSz="457200" eaLnBrk="1" fontAlgn="auto" latinLnBrk="0" hangingPunct="1">
              <a:lnSpc>
                <a:spcPct val="100000"/>
              </a:lnSpc>
              <a:spcBef>
                <a:spcPct val="20000"/>
              </a:spcBef>
              <a:spcAft>
                <a:spcPts val="0"/>
              </a:spcAft>
              <a:buClrTx/>
              <a:buSzTx/>
              <a:buFontTx/>
              <a:buNone/>
              <a:tabLst/>
              <a:defRPr/>
            </a:pPr>
            <a:endParaRPr kumimoji="0" lang="it-IT" sz="1600" b="0" i="0" u="none" strike="noStrike" kern="0" cap="none" spc="0" normalizeH="0" baseline="0" noProof="0" dirty="0" smtClean="0">
              <a:ln>
                <a:noFill/>
              </a:ln>
              <a:solidFill>
                <a:prstClr val="black"/>
              </a:solidFill>
              <a:effectLst/>
              <a:uLnTx/>
              <a:uFillTx/>
            </a:endParaRPr>
          </a:p>
          <a:p>
            <a:pPr marL="538163" marR="0" lvl="0" indent="-538163" defTabSz="457200" eaLnBrk="1" fontAlgn="auto" latinLnBrk="0" hangingPunct="1">
              <a:lnSpc>
                <a:spcPct val="100000"/>
              </a:lnSpc>
              <a:spcBef>
                <a:spcPct val="20000"/>
              </a:spcBef>
              <a:spcAft>
                <a:spcPts val="0"/>
              </a:spcAft>
              <a:buClrTx/>
              <a:buSzTx/>
              <a:tabLst/>
              <a:defRPr/>
            </a:pPr>
            <a:r>
              <a:rPr kumimoji="0" lang="it-IT" sz="2000" b="0" i="0" u="none" strike="noStrike" kern="0" cap="none" spc="0" normalizeH="0" baseline="0" noProof="0" dirty="0" smtClean="0">
                <a:ln>
                  <a:noFill/>
                </a:ln>
                <a:solidFill>
                  <a:prstClr val="black"/>
                </a:solidFill>
                <a:effectLst/>
                <a:uLnTx/>
                <a:uFillTx/>
              </a:rPr>
              <a:t>Integrazione servizi sociali e sanitari </a:t>
            </a:r>
            <a:r>
              <a:rPr kumimoji="0" lang="it-IT" b="0" i="0" u="none" strike="noStrike" kern="0" cap="none" spc="0" normalizeH="0" baseline="0" noProof="0" dirty="0" smtClean="0">
                <a:ln>
                  <a:noFill/>
                </a:ln>
                <a:solidFill>
                  <a:prstClr val="black"/>
                </a:solidFill>
                <a:effectLst/>
                <a:uLnTx/>
                <a:uFillTx/>
              </a:rPr>
              <a:t/>
            </a:r>
            <a:br>
              <a:rPr kumimoji="0" lang="it-IT" b="0" i="0" u="none" strike="noStrike" kern="0" cap="none" spc="0" normalizeH="0" baseline="0" noProof="0" dirty="0" smtClean="0">
                <a:ln>
                  <a:noFill/>
                </a:ln>
                <a:solidFill>
                  <a:prstClr val="black"/>
                </a:solidFill>
                <a:effectLst/>
                <a:uLnTx/>
                <a:uFillTx/>
              </a:rPr>
            </a:br>
            <a:r>
              <a:rPr kumimoji="0" lang="it-IT" sz="1600" b="1" i="0" u="none" strike="noStrike" kern="0" cap="none" spc="0" normalizeH="0" baseline="0" noProof="0" dirty="0" smtClean="0">
                <a:ln>
                  <a:noFill/>
                </a:ln>
                <a:solidFill>
                  <a:prstClr val="black"/>
                </a:solidFill>
                <a:effectLst/>
                <a:uLnTx/>
                <a:uFillTx/>
              </a:rPr>
              <a:t>evitare sprechi, sovrapposizioni, scoperture</a:t>
            </a:r>
            <a:r>
              <a:rPr kumimoji="0" lang="it-IT" sz="1600" b="0" i="0" u="none" strike="noStrike" kern="0" cap="none" spc="0" normalizeH="0" baseline="0" noProof="0" dirty="0" smtClean="0">
                <a:ln>
                  <a:noFill/>
                </a:ln>
                <a:solidFill>
                  <a:prstClr val="black"/>
                </a:solidFill>
                <a:effectLst/>
                <a:uLnTx/>
                <a:uFillTx/>
              </a:rPr>
              <a:t>.</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400" b="0" i="0" u="none" strike="noStrike" kern="0" cap="none" spc="0" normalizeH="0" baseline="0" noProof="0" dirty="0" smtClean="0">
                <a:ln>
                  <a:noFill/>
                </a:ln>
                <a:solidFill>
                  <a:prstClr val="black"/>
                </a:solidFill>
                <a:effectLst/>
                <a:uLnTx/>
                <a:uFillTx/>
              </a:rPr>
              <a:t> </a:t>
            </a:r>
          </a:p>
          <a:p>
            <a:pPr marL="285750" marR="0" lvl="0" indent="-285750" defTabSz="457200" eaLnBrk="1" fontAlgn="auto" latinLnBrk="0" hangingPunct="1">
              <a:lnSpc>
                <a:spcPct val="100000"/>
              </a:lnSpc>
              <a:spcBef>
                <a:spcPct val="20000"/>
              </a:spcBef>
              <a:spcAft>
                <a:spcPts val="0"/>
              </a:spcAft>
              <a:buClrTx/>
              <a:buSzTx/>
              <a:tabLst/>
              <a:defRPr/>
            </a:pPr>
            <a:r>
              <a:rPr kumimoji="0" lang="it-IT" b="0" i="0" u="none" strike="noStrike" kern="0" cap="none" spc="0" normalizeH="0" baseline="0" noProof="0" dirty="0" smtClean="0">
                <a:ln>
                  <a:noFill/>
                </a:ln>
                <a:solidFill>
                  <a:prstClr val="black"/>
                </a:solidFill>
                <a:effectLst/>
                <a:uLnTx/>
                <a:uFillTx/>
              </a:rPr>
              <a:t>Canali di </a:t>
            </a:r>
            <a:r>
              <a:rPr kumimoji="0" lang="it-IT" b="1" i="0" u="none" strike="noStrike" kern="0" cap="none" spc="0" normalizeH="0" baseline="0" noProof="0" dirty="0" smtClean="0">
                <a:ln>
                  <a:noFill/>
                </a:ln>
                <a:solidFill>
                  <a:prstClr val="black"/>
                </a:solidFill>
                <a:effectLst/>
                <a:uLnTx/>
                <a:uFillTx/>
              </a:rPr>
              <a:t>finanziamento stabili </a:t>
            </a:r>
            <a:r>
              <a:rPr kumimoji="0" lang="it-IT" b="0" i="0" u="none" strike="noStrike" kern="0" cap="none" spc="0" normalizeH="0" baseline="0" noProof="0" dirty="0" smtClean="0">
                <a:ln>
                  <a:noFill/>
                </a:ln>
                <a:solidFill>
                  <a:prstClr val="black"/>
                </a:solidFill>
                <a:effectLst/>
                <a:uLnTx/>
                <a:uFillTx/>
              </a:rPr>
              <a:t>per Comuni e Ambiti Territoriali dei Piani di Zona</a:t>
            </a:r>
            <a:r>
              <a:rPr kumimoji="0" lang="it-IT" sz="1600" b="0" i="0" u="none" strike="noStrike" kern="0" cap="none" spc="0" normalizeH="0" baseline="0" noProof="0" dirty="0" smtClean="0">
                <a:ln>
                  <a:noFill/>
                </a:ln>
                <a:solidFill>
                  <a:prstClr val="black"/>
                </a:solidFill>
                <a:effectLst/>
                <a:uLnTx/>
                <a:uFillTx/>
              </a:rPr>
              <a:t>.</a:t>
            </a:r>
          </a:p>
          <a:p>
            <a:pPr marL="268288" marR="0" lvl="1" indent="269875"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Il fondo sociale regionale deve stabilizzarsi almeno sui </a:t>
            </a:r>
            <a:r>
              <a:rPr kumimoji="0" lang="it-IT" sz="1600" b="1" i="0" u="sng" strike="noStrike" kern="0" cap="none" spc="0" normalizeH="0" baseline="0" noProof="0" dirty="0" smtClean="0">
                <a:ln>
                  <a:noFill/>
                </a:ln>
                <a:solidFill>
                  <a:prstClr val="black"/>
                </a:solidFill>
                <a:effectLst/>
                <a:uLnTx/>
                <a:uFillTx/>
              </a:rPr>
              <a:t>70 milioni di euro annui</a:t>
            </a:r>
            <a:r>
              <a:rPr kumimoji="0" lang="it-IT" sz="1600" b="0" i="0" u="none" strike="noStrike" kern="0" cap="none" spc="0" normalizeH="0" baseline="0" noProof="0" dirty="0" smtClean="0">
                <a:ln>
                  <a:noFill/>
                </a:ln>
                <a:solidFill>
                  <a:prstClr val="black"/>
                </a:solidFill>
                <a:effectLst/>
                <a:uLnTx/>
                <a:uFillTx/>
              </a:rPr>
              <a:t>.</a:t>
            </a:r>
            <a:r>
              <a:rPr kumimoji="0" lang="it-IT" sz="1000" b="0" i="0" u="none" strike="noStrike" kern="0" cap="none" spc="0" normalizeH="0" baseline="0" noProof="0" dirty="0" smtClean="0">
                <a:ln>
                  <a:noFill/>
                </a:ln>
                <a:solidFill>
                  <a:prstClr val="black"/>
                </a:solidFill>
                <a:effectLst/>
                <a:uLnTx/>
                <a:uFillTx/>
              </a:rPr>
              <a:t>			</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400" b="0" i="0" u="none" strike="noStrike" kern="0" cap="none" spc="0" normalizeH="0" baseline="0" noProof="0" dirty="0" smtClean="0">
                <a:ln>
                  <a:noFill/>
                </a:ln>
                <a:solidFill>
                  <a:prstClr val="black"/>
                </a:solidFill>
                <a:effectLst/>
                <a:uLnTx/>
                <a:uFillTx/>
              </a:rPr>
              <a:t>  </a:t>
            </a:r>
          </a:p>
        </p:txBody>
      </p:sp>
      <p:sp>
        <p:nvSpPr>
          <p:cNvPr id="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WELFARE E SANITÀ</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8" name="Freccia a destra 7"/>
          <p:cNvSpPr/>
          <p:nvPr/>
        </p:nvSpPr>
        <p:spPr>
          <a:xfrm>
            <a:off x="1115616" y="1851670"/>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
        <p:nvSpPr>
          <p:cNvPr id="9" name="Freccia a destra 8"/>
          <p:cNvSpPr/>
          <p:nvPr/>
        </p:nvSpPr>
        <p:spPr>
          <a:xfrm>
            <a:off x="1115616" y="3003798"/>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
        <p:nvSpPr>
          <p:cNvPr id="10" name="Freccia a destra 9"/>
          <p:cNvSpPr/>
          <p:nvPr/>
        </p:nvSpPr>
        <p:spPr>
          <a:xfrm>
            <a:off x="1115616" y="3867894"/>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Tree>
    <p:extLst>
      <p:ext uri="{BB962C8B-B14F-4D97-AF65-F5344CB8AC3E}">
        <p14:creationId xmlns="" xmlns:p14="http://schemas.microsoft.com/office/powerpoint/2010/main" val="98165117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88224" y="1923678"/>
            <a:ext cx="2088232" cy="1203598"/>
          </a:xfrm>
          <a:prstGeom prst="rect">
            <a:avLst/>
          </a:prstGeom>
        </p:spPr>
      </p:pic>
      <p:sp>
        <p:nvSpPr>
          <p:cNvPr id="5" name="Rettangolo 4"/>
          <p:cNvSpPr/>
          <p:nvPr/>
        </p:nvSpPr>
        <p:spPr>
          <a:xfrm>
            <a:off x="1043608" y="1203598"/>
            <a:ext cx="7920880" cy="3080843"/>
          </a:xfrm>
          <a:prstGeom prst="rect">
            <a:avLst/>
          </a:prstGeom>
        </p:spPr>
        <p:txBody>
          <a:bodyPr wrap="square">
            <a:spAutoFit/>
          </a:bodyPr>
          <a:lstStyle/>
          <a:p>
            <a:pPr marL="285750" marR="0" lvl="0" indent="-285750" defTabSz="457200" eaLnBrk="1" fontAlgn="auto" latinLnBrk="0" hangingPunct="1">
              <a:lnSpc>
                <a:spcPct val="100000"/>
              </a:lnSpc>
              <a:spcBef>
                <a:spcPct val="20000"/>
              </a:spcBef>
              <a:spcAft>
                <a:spcPts val="0"/>
              </a:spcAft>
              <a:buClrTx/>
              <a:buSzTx/>
              <a:tabLst/>
              <a:defRPr/>
            </a:pPr>
            <a:r>
              <a:rPr kumimoji="0" lang="it-IT" sz="900" b="0" i="0" u="none" strike="noStrike" kern="0" cap="none" spc="0" normalizeH="0" baseline="0" noProof="0" dirty="0" smtClean="0">
                <a:ln>
                  <a:noFill/>
                </a:ln>
                <a:solidFill>
                  <a:prstClr val="black"/>
                </a:solidFill>
                <a:effectLst/>
                <a:uLnTx/>
                <a:uFillTx/>
              </a:rPr>
              <a:t>	</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300" b="0" i="0" u="none" strike="noStrike" kern="0" cap="none" spc="0" normalizeH="0" baseline="0" noProof="0" dirty="0" smtClean="0">
                <a:ln>
                  <a:noFill/>
                </a:ln>
                <a:solidFill>
                  <a:prstClr val="black"/>
                </a:solidFill>
                <a:effectLst/>
                <a:uLnTx/>
                <a:uFillTx/>
              </a:rPr>
              <a:t>  </a:t>
            </a:r>
          </a:p>
          <a:p>
            <a:pPr marL="625475" lvl="1" defTabSz="457200">
              <a:spcBef>
                <a:spcPct val="20000"/>
              </a:spcBef>
              <a:defRPr/>
            </a:pPr>
            <a:r>
              <a:rPr kumimoji="0" lang="it-IT" sz="2400" b="1" i="0" u="none" strike="noStrike" kern="0" cap="none" spc="0" normalizeH="0" baseline="0" noProof="0" dirty="0" err="1" smtClean="0">
                <a:ln>
                  <a:noFill/>
                </a:ln>
                <a:solidFill>
                  <a:prstClr val="black"/>
                </a:solidFill>
                <a:effectLst/>
                <a:uLnTx/>
                <a:uFillTx/>
              </a:rPr>
              <a:t>Governance</a:t>
            </a:r>
            <a:r>
              <a:rPr kumimoji="0" lang="it-IT" sz="2400" b="0" i="0" u="none" strike="noStrike" kern="0" cap="none" spc="0" normalizeH="0" baseline="0" noProof="0" dirty="0" smtClean="0">
                <a:ln>
                  <a:noFill/>
                </a:ln>
                <a:solidFill>
                  <a:prstClr val="black"/>
                </a:solidFill>
                <a:effectLst/>
                <a:uLnTx/>
                <a:uFillTx/>
              </a:rPr>
              <a:t> </a:t>
            </a:r>
            <a:br>
              <a:rPr kumimoji="0" lang="it-IT" sz="2400" b="0" i="0" u="none" strike="noStrike" kern="0" cap="none" spc="0" normalizeH="0" baseline="0" noProof="0" dirty="0" smtClean="0">
                <a:ln>
                  <a:noFill/>
                </a:ln>
                <a:solidFill>
                  <a:prstClr val="black"/>
                </a:solidFill>
                <a:effectLst/>
                <a:uLnTx/>
                <a:uFillTx/>
              </a:rPr>
            </a:br>
            <a:r>
              <a:rPr kumimoji="0" lang="it-IT" b="0" i="0" u="none" strike="noStrike" kern="0" cap="none" spc="0" normalizeH="0" baseline="0" noProof="0" dirty="0" smtClean="0">
                <a:ln>
                  <a:noFill/>
                </a:ln>
                <a:solidFill>
                  <a:prstClr val="black"/>
                </a:solidFill>
                <a:effectLst/>
                <a:uLnTx/>
                <a:uFillTx/>
              </a:rPr>
              <a:t>definire sedi stabili e codificate di consultazione </a:t>
            </a:r>
            <a:r>
              <a:rPr lang="it-IT" kern="0" dirty="0" smtClean="0">
                <a:solidFill>
                  <a:prstClr val="black"/>
                </a:solidFill>
              </a:rPr>
              <a:t/>
            </a:r>
            <a:br>
              <a:rPr lang="it-IT" kern="0" dirty="0" smtClean="0">
                <a:solidFill>
                  <a:prstClr val="black"/>
                </a:solidFill>
              </a:rPr>
            </a:br>
            <a:r>
              <a:rPr kumimoji="0" lang="it-IT" b="0" i="0" u="none" strike="noStrike" kern="0" cap="none" spc="0" normalizeH="0" baseline="0" noProof="0" dirty="0" smtClean="0">
                <a:ln>
                  <a:noFill/>
                </a:ln>
                <a:solidFill>
                  <a:prstClr val="black"/>
                </a:solidFill>
                <a:effectLst/>
                <a:uLnTx/>
                <a:uFillTx/>
              </a:rPr>
              <a:t>e di confronto tra Regione e Comuni</a:t>
            </a:r>
            <a:r>
              <a:rPr kumimoji="0" lang="it-IT" sz="2400" b="0" i="0" u="none" strike="noStrike" kern="0" cap="none" spc="0" normalizeH="0" baseline="0" noProof="0" dirty="0" smtClean="0">
                <a:ln>
                  <a:noFill/>
                </a:ln>
                <a:solidFill>
                  <a:prstClr val="black"/>
                </a:solidFill>
                <a:effectLst/>
                <a:uLnTx/>
                <a:uFillTx/>
              </a:rPr>
              <a:t>. </a:t>
            </a:r>
          </a:p>
          <a:p>
            <a:pPr marL="285750" marR="0" lvl="0" indent="-285750" defTabSz="457200" eaLnBrk="1" fontAlgn="auto" latinLnBrk="0" hangingPunct="1">
              <a:lnSpc>
                <a:spcPct val="100000"/>
              </a:lnSpc>
              <a:spcBef>
                <a:spcPct val="20000"/>
              </a:spcBef>
              <a:spcAft>
                <a:spcPts val="0"/>
              </a:spcAft>
              <a:buClrTx/>
              <a:buSzTx/>
              <a:tabLst/>
              <a:defRPr/>
            </a:pPr>
            <a:endParaRPr kumimoji="0" lang="it-IT" sz="13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r>
              <a:rPr kumimoji="0" lang="it-IT" sz="2400" i="0" u="none" strike="noStrike" kern="0" cap="none" spc="0" normalizeH="0" baseline="0" noProof="0" dirty="0" smtClean="0">
                <a:ln>
                  <a:noFill/>
                </a:ln>
                <a:solidFill>
                  <a:prstClr val="black"/>
                </a:solidFill>
                <a:effectLst/>
                <a:uLnTx/>
                <a:uFillTx/>
              </a:rPr>
              <a:t>Coinvolgere i Comuni nella gestione dei </a:t>
            </a:r>
            <a:r>
              <a:rPr kumimoji="0" lang="it-IT" sz="2400" b="1" i="0" u="none" strike="noStrike" kern="0" cap="none" spc="0" normalizeH="0" baseline="0" noProof="0" dirty="0" smtClean="0">
                <a:ln>
                  <a:noFill/>
                </a:ln>
                <a:solidFill>
                  <a:prstClr val="black"/>
                </a:solidFill>
                <a:effectLst/>
                <a:uLnTx/>
                <a:uFillTx/>
              </a:rPr>
              <a:t>fenomeni migratori</a:t>
            </a:r>
            <a:r>
              <a:rPr kumimoji="0" lang="it-IT" sz="2400" b="0" i="0" u="none" strike="noStrike" kern="0" cap="none" spc="0" normalizeH="0" baseline="0" noProof="0" dirty="0" smtClean="0">
                <a:ln>
                  <a:noFill/>
                </a:ln>
                <a:solidFill>
                  <a:prstClr val="black"/>
                </a:solidFill>
                <a:effectLst/>
                <a:uLnTx/>
                <a:uFillTx/>
              </a:rPr>
              <a:t>.</a:t>
            </a:r>
            <a:endParaRPr kumimoji="0" lang="it-IT" sz="1300" b="0" i="0" u="none" strike="noStrike" kern="0" cap="none" spc="0" normalizeH="0" baseline="0" noProof="0" dirty="0" smtClean="0">
              <a:ln>
                <a:noFill/>
              </a:ln>
              <a:solidFill>
                <a:prstClr val="black"/>
              </a:solidFill>
              <a:effectLst/>
              <a:uLnTx/>
              <a:uFillTx/>
            </a:endParaRPr>
          </a:p>
          <a:p>
            <a:pPr marL="0" marR="0" lvl="1"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Non superare la soglia </a:t>
            </a:r>
            <a:r>
              <a:rPr kumimoji="0" lang="it-IT" sz="1600" b="1" i="0" u="none" strike="noStrike" kern="0" cap="none" spc="0" normalizeH="0" baseline="0" noProof="0" dirty="0" smtClean="0">
                <a:ln>
                  <a:noFill/>
                </a:ln>
                <a:solidFill>
                  <a:prstClr val="black"/>
                </a:solidFill>
                <a:effectLst/>
                <a:uLnTx/>
                <a:uFillTx/>
              </a:rPr>
              <a:t>del 3 per mille di immigrati </a:t>
            </a:r>
            <a:r>
              <a:rPr kumimoji="0" lang="it-IT" sz="1600" b="0" i="0" u="none" strike="noStrike" kern="0" cap="none" spc="0" normalizeH="0" baseline="0" noProof="0" dirty="0" smtClean="0">
                <a:ln>
                  <a:noFill/>
                </a:ln>
                <a:solidFill>
                  <a:prstClr val="black"/>
                </a:solidFill>
                <a:effectLst/>
                <a:uLnTx/>
                <a:uFillTx/>
              </a:rPr>
              <a:t>rispetto alla popolazione. </a:t>
            </a:r>
          </a:p>
          <a:p>
            <a:pPr marL="0" marR="0" lvl="1"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Regione parte attiva a supporto dei Comuni nelle interlocuzioni con Stato e istituzioni, per realizzare modalità condivise e sostenibili di accoglienza e integrazione come lo SPRAR.</a:t>
            </a:r>
            <a:endParaRPr kumimoji="0" lang="it-IT" sz="1600" b="0" i="0" u="none" strike="noStrike" kern="0" cap="none" spc="0" normalizeH="0" baseline="0" noProof="0" dirty="0">
              <a:ln>
                <a:noFill/>
              </a:ln>
              <a:solidFill>
                <a:prstClr val="black"/>
              </a:solidFill>
              <a:effectLst/>
              <a:uLnTx/>
              <a:uFillTx/>
            </a:endParaRPr>
          </a:p>
        </p:txBody>
      </p:sp>
      <p:sp>
        <p:nvSpPr>
          <p:cNvPr id="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WELFARE E SANITÀ</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Immagine 10" descr="ico-comuni.png"/>
          <p:cNvPicPr>
            <a:picLocks noChangeAspect="1"/>
          </p:cNvPicPr>
          <p:nvPr/>
        </p:nvPicPr>
        <p:blipFill>
          <a:blip r:embed="rId3" cstate="print"/>
          <a:stretch>
            <a:fillRect/>
          </a:stretch>
        </p:blipFill>
        <p:spPr>
          <a:xfrm>
            <a:off x="143004" y="1419622"/>
            <a:ext cx="781863" cy="892802"/>
          </a:xfrm>
          <a:prstGeom prst="rect">
            <a:avLst/>
          </a:prstGeom>
        </p:spPr>
      </p:pic>
      <p:pic>
        <p:nvPicPr>
          <p:cNvPr id="12" name="Immagin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7544" y="1707654"/>
            <a:ext cx="1306388" cy="936104"/>
          </a:xfrm>
          <a:prstGeom prst="rect">
            <a:avLst/>
          </a:prstGeom>
        </p:spPr>
      </p:pic>
    </p:spTree>
    <p:extLst>
      <p:ext uri="{BB962C8B-B14F-4D97-AF65-F5344CB8AC3E}">
        <p14:creationId xmlns="" xmlns:p14="http://schemas.microsoft.com/office/powerpoint/2010/main" val="98165117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 xmlns:a14="http://schemas.microsoft.com/office/drawing/2010/main" val="0"/>
              </a:ext>
            </a:extLst>
          </a:blip>
          <a:srcRect t="7478" b="5467"/>
          <a:stretch/>
        </p:blipFill>
        <p:spPr>
          <a:xfrm>
            <a:off x="-189078" y="1131590"/>
            <a:ext cx="4608512" cy="415592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5400" dirty="0" smtClean="0">
                <a:solidFill>
                  <a:srgbClr val="0070C0"/>
                </a:solidFill>
                <a:latin typeface="Arial" panose="020B0604020202020204" pitchFamily="34" charset="0"/>
                <a:cs typeface="Arial" panose="020B0604020202020204" pitchFamily="34" charset="0"/>
              </a:rPr>
              <a:t>POLITICHE</a:t>
            </a:r>
            <a:br>
              <a:rPr lang="it-IT" sz="5400" dirty="0" smtClean="0">
                <a:solidFill>
                  <a:srgbClr val="0070C0"/>
                </a:solidFill>
                <a:latin typeface="Arial" panose="020B0604020202020204" pitchFamily="34" charset="0"/>
                <a:cs typeface="Arial" panose="020B0604020202020204" pitchFamily="34" charset="0"/>
              </a:rPr>
            </a:br>
            <a:r>
              <a:rPr lang="it-IT" sz="5400" dirty="0" smtClean="0">
                <a:solidFill>
                  <a:srgbClr val="0070C0"/>
                </a:solidFill>
                <a:latin typeface="Arial" panose="020B0604020202020204" pitchFamily="34" charset="0"/>
                <a:cs typeface="Arial" panose="020B0604020202020204" pitchFamily="34" charset="0"/>
              </a:rPr>
              <a:t>ABITATIVE</a:t>
            </a:r>
            <a:endParaRPr lang="it-IT" sz="5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0087244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Fotolia_43552961_Subscription_Monthly_V.jpg"/>
          <p:cNvPicPr>
            <a:picLocks noChangeAspect="1"/>
          </p:cNvPicPr>
          <p:nvPr/>
        </p:nvPicPr>
        <p:blipFill>
          <a:blip r:embed="rId2" cstate="print"/>
          <a:stretch>
            <a:fillRect/>
          </a:stretch>
        </p:blipFill>
        <p:spPr>
          <a:xfrm>
            <a:off x="683568" y="2139702"/>
            <a:ext cx="1952035" cy="1327464"/>
          </a:xfrm>
          <a:prstGeom prst="rect">
            <a:avLst/>
          </a:prstGeom>
        </p:spPr>
      </p:pic>
      <p:pic>
        <p:nvPicPr>
          <p:cNvPr id="6" name="Immagine 5" descr="fotolia_139582449.jpg"/>
          <p:cNvPicPr>
            <a:picLocks noChangeAspect="1"/>
          </p:cNvPicPr>
          <p:nvPr/>
        </p:nvPicPr>
        <p:blipFill>
          <a:blip r:embed="rId3" cstate="print"/>
          <a:stretch>
            <a:fillRect/>
          </a:stretch>
        </p:blipFill>
        <p:spPr>
          <a:xfrm>
            <a:off x="1043608" y="3363838"/>
            <a:ext cx="915566" cy="915566"/>
          </a:xfrm>
          <a:prstGeom prst="rect">
            <a:avLst/>
          </a:prstGeom>
        </p:spPr>
      </p:pic>
      <p:sp>
        <p:nvSpPr>
          <p:cNvPr id="2" name="Rettangolo 1"/>
          <p:cNvSpPr/>
          <p:nvPr/>
        </p:nvSpPr>
        <p:spPr>
          <a:xfrm>
            <a:off x="2503938" y="1213814"/>
            <a:ext cx="6408712" cy="3754874"/>
          </a:xfrm>
          <a:prstGeom prst="rect">
            <a:avLst/>
          </a:prstGeom>
        </p:spPr>
        <p:txBody>
          <a:bodyPr wrap="square">
            <a:spAutoFit/>
          </a:bodyPr>
          <a:lstStyle/>
          <a:p>
            <a:pPr marL="285750" indent="-285750"/>
            <a:r>
              <a:rPr lang="it-IT" sz="2400" dirty="0"/>
              <a:t>Necessario garantire risorse per:</a:t>
            </a:r>
          </a:p>
          <a:p>
            <a:pPr marL="268288" lvl="1" indent="-268288">
              <a:buFont typeface="Arial" pitchFamily="34" charset="0"/>
              <a:buChar char="•"/>
            </a:pPr>
            <a:r>
              <a:rPr lang="it-IT" sz="2000" b="1" dirty="0"/>
              <a:t>contributo di </a:t>
            </a:r>
            <a:r>
              <a:rPr lang="it-IT" sz="2000" b="1" dirty="0" smtClean="0"/>
              <a:t>solidarietà</a:t>
            </a:r>
            <a:endParaRPr lang="it-IT" sz="2000" b="1" dirty="0"/>
          </a:p>
          <a:p>
            <a:pPr marL="268288" lvl="1" indent="-268288">
              <a:buFont typeface="Arial" pitchFamily="34" charset="0"/>
              <a:buChar char="•"/>
            </a:pPr>
            <a:r>
              <a:rPr lang="it-IT" sz="2000" dirty="0"/>
              <a:t>strumenti per il mantenimento dell’abitazione </a:t>
            </a:r>
            <a:r>
              <a:rPr lang="it-IT" sz="2000" dirty="0" smtClean="0"/>
              <a:t/>
            </a:r>
            <a:br>
              <a:rPr lang="it-IT" sz="2000" dirty="0" smtClean="0"/>
            </a:br>
            <a:r>
              <a:rPr lang="it-IT" sz="2000" dirty="0" smtClean="0"/>
              <a:t>e </a:t>
            </a:r>
            <a:r>
              <a:rPr lang="it-IT" sz="2000" dirty="0"/>
              <a:t>la morosità </a:t>
            </a:r>
            <a:r>
              <a:rPr lang="it-IT" sz="2000" dirty="0" smtClean="0"/>
              <a:t>incolpevole</a:t>
            </a:r>
            <a:endParaRPr lang="it-IT" sz="2000" dirty="0"/>
          </a:p>
          <a:p>
            <a:pPr marL="457200" indent="-457200"/>
            <a:endParaRPr lang="it-IT" sz="2400" dirty="0"/>
          </a:p>
          <a:p>
            <a:pPr marL="285750" indent="-285750"/>
            <a:r>
              <a:rPr lang="it-IT" sz="2400" dirty="0"/>
              <a:t>La sfida è la </a:t>
            </a:r>
            <a:r>
              <a:rPr lang="it-IT" sz="2400" b="1" dirty="0"/>
              <a:t>programmazione “di territorio</a:t>
            </a:r>
            <a:r>
              <a:rPr lang="it-IT" sz="2400" b="1" dirty="0" smtClean="0"/>
              <a:t>”</a:t>
            </a:r>
            <a:endParaRPr lang="it-IT" sz="2400" dirty="0"/>
          </a:p>
          <a:p>
            <a:pPr marL="285750" indent="-285750"/>
            <a:endParaRPr lang="it-IT" sz="2400" dirty="0"/>
          </a:p>
          <a:p>
            <a:pPr marL="285750" indent="-285750"/>
            <a:r>
              <a:rPr lang="it-IT" sz="2400" dirty="0" smtClean="0"/>
              <a:t>Assicurare </a:t>
            </a:r>
            <a:r>
              <a:rPr lang="it-IT" sz="2400" b="1" dirty="0" smtClean="0"/>
              <a:t>risorse certe</a:t>
            </a:r>
            <a:endParaRPr lang="it-IT" sz="2400" b="1" dirty="0"/>
          </a:p>
          <a:p>
            <a:pPr marL="268288" lvl="1" indent="-268288"/>
            <a:r>
              <a:rPr lang="it-IT" sz="2000" dirty="0" smtClean="0"/>
              <a:t>e supporto </a:t>
            </a:r>
            <a:r>
              <a:rPr lang="it-IT" sz="2000" dirty="0"/>
              <a:t>e assistenza continua agli enti </a:t>
            </a:r>
            <a:r>
              <a:rPr lang="it-IT" sz="2000" dirty="0" smtClean="0"/>
              <a:t>locali</a:t>
            </a:r>
            <a:endParaRPr lang="it-IT" sz="2000" dirty="0"/>
          </a:p>
          <a:p>
            <a:pPr marL="742950" lvl="1" indent="-285750"/>
            <a:endParaRPr lang="it-IT" sz="1400" dirty="0"/>
          </a:p>
          <a:p>
            <a:pPr marL="285750" lvl="1" indent="-285750"/>
            <a:r>
              <a:rPr lang="it-IT" sz="2400" dirty="0"/>
              <a:t>Riforma strutturale degli </a:t>
            </a:r>
            <a:r>
              <a:rPr lang="it-IT" sz="2400" b="1" dirty="0"/>
              <a:t>enti gestori </a:t>
            </a:r>
            <a:r>
              <a:rPr lang="it-IT" i="1" dirty="0"/>
              <a:t>come le </a:t>
            </a:r>
            <a:r>
              <a:rPr lang="it-IT" i="1" dirty="0" smtClean="0"/>
              <a:t>ALER</a:t>
            </a:r>
            <a:endParaRPr lang="it-IT" sz="2400" i="1"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ABITATIVE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Immagine 3" descr="fotolia_86419566.jpg"/>
          <p:cNvPicPr>
            <a:picLocks noChangeAspect="1"/>
          </p:cNvPicPr>
          <p:nvPr/>
        </p:nvPicPr>
        <p:blipFill>
          <a:blip r:embed="rId4" cstate="print"/>
          <a:stretch>
            <a:fillRect/>
          </a:stretch>
        </p:blipFill>
        <p:spPr>
          <a:xfrm>
            <a:off x="1331640" y="1203598"/>
            <a:ext cx="1008112" cy="1008112"/>
          </a:xfrm>
          <a:prstGeom prst="rect">
            <a:avLst/>
          </a:prstGeom>
        </p:spPr>
      </p:pic>
      <p:pic>
        <p:nvPicPr>
          <p:cNvPr id="5" name="Immagine 4" descr="ico-comuni.png"/>
          <p:cNvPicPr>
            <a:picLocks noChangeAspect="1"/>
          </p:cNvPicPr>
          <p:nvPr/>
        </p:nvPicPr>
        <p:blipFill>
          <a:blip r:embed="rId5" cstate="print"/>
          <a:stretch>
            <a:fillRect/>
          </a:stretch>
        </p:blipFill>
        <p:spPr>
          <a:xfrm>
            <a:off x="1763688" y="3435846"/>
            <a:ext cx="655742" cy="748786"/>
          </a:xfrm>
          <a:prstGeom prst="rect">
            <a:avLst/>
          </a:prstGeom>
        </p:spPr>
      </p:pic>
      <p:pic>
        <p:nvPicPr>
          <p:cNvPr id="8" name="Immagine 7" descr="fotolia_167712319.jpg"/>
          <p:cNvPicPr>
            <a:picLocks noChangeAspect="1"/>
          </p:cNvPicPr>
          <p:nvPr/>
        </p:nvPicPr>
        <p:blipFill>
          <a:blip r:embed="rId6" cstate="print"/>
          <a:srcRect l="32843" t="73800" r="32844"/>
          <a:stretch>
            <a:fillRect/>
          </a:stretch>
        </p:blipFill>
        <p:spPr>
          <a:xfrm>
            <a:off x="1475656" y="4227934"/>
            <a:ext cx="978442" cy="915566"/>
          </a:xfrm>
          <a:prstGeom prst="rect">
            <a:avLst/>
          </a:prstGeom>
        </p:spPr>
      </p:pic>
    </p:spTree>
    <p:extLst>
      <p:ext uri="{BB962C8B-B14F-4D97-AF65-F5344CB8AC3E}">
        <p14:creationId xmlns="" xmlns:p14="http://schemas.microsoft.com/office/powerpoint/2010/main" val="205034612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0568" y="1038990"/>
            <a:ext cx="4114366" cy="411436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000"/>
              </a:lnSpc>
            </a:pPr>
            <a:r>
              <a:rPr lang="it-IT" dirty="0" smtClean="0">
                <a:solidFill>
                  <a:srgbClr val="0070C0"/>
                </a:solidFill>
                <a:latin typeface="Arial" panose="020B0604020202020204" pitchFamily="34" charset="0"/>
                <a:cs typeface="Arial" panose="020B0604020202020204" pitchFamily="34" charset="0"/>
              </a:rPr>
              <a:t>ISTRUZIONE,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FORMAZIONE,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POLITICHE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GIOVANILI</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2573935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411760" y="1563638"/>
            <a:ext cx="6480720" cy="3046988"/>
          </a:xfrm>
          <a:prstGeom prst="rect">
            <a:avLst/>
          </a:prstGeom>
        </p:spPr>
        <p:txBody>
          <a:bodyPr wrap="square">
            <a:spAutoFit/>
          </a:bodyPr>
          <a:lstStyle/>
          <a:p>
            <a:r>
              <a:rPr lang="it-IT" sz="2400" dirty="0" smtClean="0"/>
              <a:t>Confermare le esperienze di </a:t>
            </a:r>
            <a:r>
              <a:rPr lang="it-IT" sz="2400" b="1" dirty="0" smtClean="0"/>
              <a:t>Dote Comune </a:t>
            </a:r>
            <a:br>
              <a:rPr lang="it-IT" sz="2400" b="1" dirty="0" smtClean="0"/>
            </a:br>
            <a:r>
              <a:rPr lang="it-IT" sz="2400" dirty="0" smtClean="0"/>
              <a:t>e di </a:t>
            </a:r>
            <a:r>
              <a:rPr lang="it-IT" sz="2400" b="1" dirty="0" smtClean="0"/>
              <a:t>Leva Civica</a:t>
            </a:r>
            <a:endParaRPr lang="it-IT" sz="2400" dirty="0" smtClean="0"/>
          </a:p>
          <a:p>
            <a:endParaRPr lang="it-IT" sz="2400" dirty="0" smtClean="0"/>
          </a:p>
          <a:p>
            <a:r>
              <a:rPr lang="it-IT" sz="2400" dirty="0" smtClean="0"/>
              <a:t>Revisione </a:t>
            </a:r>
            <a:r>
              <a:rPr lang="it-IT" sz="2400" dirty="0"/>
              <a:t>del concetto di “</a:t>
            </a:r>
            <a:r>
              <a:rPr lang="it-IT" sz="2400" b="1" dirty="0"/>
              <a:t>diritto allo </a:t>
            </a:r>
            <a:r>
              <a:rPr lang="it-IT" sz="2400" b="1" dirty="0" smtClean="0"/>
              <a:t>studio</a:t>
            </a:r>
            <a:r>
              <a:rPr lang="it-IT" sz="2400" dirty="0" smtClean="0"/>
              <a:t>” gestito </a:t>
            </a:r>
            <a:r>
              <a:rPr lang="it-IT" sz="2400" dirty="0"/>
              <a:t>solo con risorse </a:t>
            </a:r>
            <a:r>
              <a:rPr lang="it-IT" sz="2400" dirty="0" smtClean="0"/>
              <a:t>comunali</a:t>
            </a:r>
            <a:br>
              <a:rPr lang="it-IT" sz="2400" dirty="0" smtClean="0"/>
            </a:br>
            <a:endParaRPr lang="it-IT" sz="2400" dirty="0"/>
          </a:p>
          <a:p>
            <a:r>
              <a:rPr lang="it-IT" sz="2400" dirty="0" smtClean="0"/>
              <a:t>Aumentare </a:t>
            </a:r>
            <a:r>
              <a:rPr lang="it-IT" sz="2400" dirty="0"/>
              <a:t>i fondi per servizi dedicati a inclusione scolastica </a:t>
            </a:r>
            <a:r>
              <a:rPr lang="it-IT" sz="2400" b="1" dirty="0"/>
              <a:t>alunni con disabilità </a:t>
            </a:r>
            <a:r>
              <a:rPr lang="it-IT" sz="2400" dirty="0"/>
              <a:t>erogati dai </a:t>
            </a:r>
            <a:r>
              <a:rPr lang="it-IT" sz="2400" dirty="0" smtClean="0"/>
              <a:t>Comuni</a:t>
            </a:r>
            <a:endParaRPr lang="it-IT" sz="2400" dirty="0"/>
          </a:p>
        </p:txBody>
      </p:sp>
      <p:sp>
        <p:nvSpPr>
          <p:cNvPr id="10"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ISTRUZIONE, FORMAZIONE, POLITICHE GIOVANILI</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Immagine 10" descr="Fotolia_183059115_Subscription_Monthly_V.jpg"/>
          <p:cNvPicPr>
            <a:picLocks noChangeAspect="1"/>
          </p:cNvPicPr>
          <p:nvPr/>
        </p:nvPicPr>
        <p:blipFill>
          <a:blip r:embed="rId2" cstate="print"/>
          <a:stretch>
            <a:fillRect/>
          </a:stretch>
        </p:blipFill>
        <p:spPr>
          <a:xfrm>
            <a:off x="539552" y="1275606"/>
            <a:ext cx="1831682" cy="1318811"/>
          </a:xfrm>
          <a:prstGeom prst="rect">
            <a:avLst/>
          </a:prstGeom>
        </p:spPr>
      </p:pic>
      <p:pic>
        <p:nvPicPr>
          <p:cNvPr id="1026" name="Picture 2" descr="X:\_lavori\ANCITEL\ANCI_varie\2018_tour\documento_nuovo-regionalismo\licenze-fotolia\Fotolia_125201931_Subscription_Monthly_V\Disabled child with his international friends.jpg"/>
          <p:cNvPicPr>
            <a:picLocks noChangeAspect="1" noChangeArrowheads="1"/>
          </p:cNvPicPr>
          <p:nvPr/>
        </p:nvPicPr>
        <p:blipFill>
          <a:blip r:embed="rId3" cstate="print"/>
          <a:srcRect/>
          <a:stretch>
            <a:fillRect/>
          </a:stretch>
        </p:blipFill>
        <p:spPr bwMode="auto">
          <a:xfrm>
            <a:off x="251520" y="2931790"/>
            <a:ext cx="2025537" cy="1558134"/>
          </a:xfrm>
          <a:prstGeom prst="rect">
            <a:avLst/>
          </a:prstGeom>
          <a:noFill/>
        </p:spPr>
      </p:pic>
    </p:spTree>
    <p:extLst>
      <p:ext uri="{BB962C8B-B14F-4D97-AF65-F5344CB8AC3E}">
        <p14:creationId xmlns="" xmlns:p14="http://schemas.microsoft.com/office/powerpoint/2010/main" val="257165725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marL="285750" lvl="0" indent="-285750" defTabSz="457200">
              <a:spcBef>
                <a:spcPts val="0"/>
              </a:spcBef>
            </a:pP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smtClean="0">
                <a:solidFill>
                  <a:prstClr val="black"/>
                </a:solidFill>
                <a:ea typeface="+mn-ea"/>
                <a:cs typeface="+mn-cs"/>
              </a:rPr>
              <a:t>Le </a:t>
            </a:r>
            <a:r>
              <a:rPr lang="it-IT" sz="1400" b="1" dirty="0">
                <a:solidFill>
                  <a:prstClr val="black"/>
                </a:solidFill>
                <a:ea typeface="+mn-ea"/>
                <a:cs typeface="+mn-cs"/>
              </a:rPr>
              <a:t>elezioni regionali del 4 marzo </a:t>
            </a:r>
            <a:r>
              <a:rPr lang="it-IT" sz="1400" dirty="0" smtClean="0">
                <a:solidFill>
                  <a:prstClr val="black"/>
                </a:solidFill>
                <a:ea typeface="+mn-ea"/>
                <a:cs typeface="+mn-cs"/>
              </a:rPr>
              <a:t>hanno</a:t>
            </a:r>
            <a:r>
              <a:rPr lang="it-IT" sz="1400" b="1" dirty="0" smtClean="0">
                <a:solidFill>
                  <a:prstClr val="black"/>
                </a:solidFill>
                <a:ea typeface="+mn-ea"/>
                <a:cs typeface="+mn-cs"/>
              </a:rPr>
              <a:t> </a:t>
            </a:r>
            <a:r>
              <a:rPr lang="it-IT" sz="1400" dirty="0" smtClean="0">
                <a:solidFill>
                  <a:prstClr val="black"/>
                </a:solidFill>
                <a:ea typeface="+mn-ea"/>
                <a:cs typeface="+mn-cs"/>
              </a:rPr>
              <a:t>rappresentato </a:t>
            </a:r>
            <a:r>
              <a:rPr lang="it-IT" sz="1400" dirty="0">
                <a:solidFill>
                  <a:prstClr val="black"/>
                </a:solidFill>
                <a:ea typeface="+mn-ea"/>
                <a:cs typeface="+mn-cs"/>
              </a:rPr>
              <a:t>un momento importante per mettere al centro gli obiettivi che si vogliono perseguire nei prossimi anni.</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Il percorso di </a:t>
            </a:r>
            <a:r>
              <a:rPr lang="it-IT" sz="1400" b="1" dirty="0">
                <a:solidFill>
                  <a:prstClr val="black"/>
                </a:solidFill>
                <a:ea typeface="+mn-ea"/>
                <a:cs typeface="+mn-cs"/>
              </a:rPr>
              <a:t>riconoscimento di maggiore autonomia </a:t>
            </a:r>
            <a:r>
              <a:rPr lang="it-IT" sz="1400" dirty="0">
                <a:solidFill>
                  <a:prstClr val="black"/>
                </a:solidFill>
                <a:ea typeface="+mn-ea"/>
                <a:cs typeface="+mn-cs"/>
              </a:rPr>
              <a:t>deve aprire una fase costituente che dovrebbe più e meglio guardare dentro la natura e le funzioni proprie del sistema autonomistico.</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E’ possibile aprire in Lombardia una nuova stagione per gli </a:t>
            </a:r>
            <a:r>
              <a:rPr lang="it-IT" sz="1400" dirty="0" smtClean="0">
                <a:solidFill>
                  <a:prstClr val="black"/>
                </a:solidFill>
                <a:ea typeface="+mn-ea"/>
                <a:cs typeface="+mn-cs"/>
              </a:rPr>
              <a:t>Enti </a:t>
            </a:r>
            <a:r>
              <a:rPr lang="it-IT" sz="1400" dirty="0">
                <a:solidFill>
                  <a:prstClr val="black"/>
                </a:solidFill>
                <a:ea typeface="+mn-ea"/>
                <a:cs typeface="+mn-cs"/>
              </a:rPr>
              <a:t>Locali basata sul riconoscimento della loro </a:t>
            </a:r>
            <a:r>
              <a:rPr lang="it-IT" sz="1400" b="1" dirty="0">
                <a:solidFill>
                  <a:prstClr val="black"/>
                </a:solidFill>
                <a:ea typeface="+mn-ea"/>
                <a:cs typeface="+mn-cs"/>
              </a:rPr>
              <a:t>autonomia </a:t>
            </a:r>
            <a:r>
              <a:rPr lang="it-IT" sz="1400" dirty="0">
                <a:solidFill>
                  <a:prstClr val="black"/>
                </a:solidFill>
                <a:ea typeface="+mn-ea"/>
                <a:cs typeface="+mn-cs"/>
              </a:rPr>
              <a:t>e sulla contestuale assunzione di </a:t>
            </a:r>
            <a:r>
              <a:rPr lang="it-IT" sz="1400" b="1" dirty="0">
                <a:solidFill>
                  <a:prstClr val="black"/>
                </a:solidFill>
                <a:ea typeface="+mn-ea"/>
                <a:cs typeface="+mn-cs"/>
              </a:rPr>
              <a:t>responsabilità degli amministratori</a:t>
            </a:r>
            <a:r>
              <a:rPr lang="it-IT" sz="1400" dirty="0">
                <a:solidFill>
                  <a:prstClr val="black"/>
                </a:solidFill>
                <a:ea typeface="+mn-ea"/>
                <a:cs typeface="+mn-cs"/>
              </a:rPr>
              <a:t>, “</a:t>
            </a:r>
            <a:r>
              <a:rPr lang="it-IT" sz="1400" i="1" dirty="0">
                <a:solidFill>
                  <a:prstClr val="black"/>
                </a:solidFill>
                <a:ea typeface="+mn-ea"/>
                <a:cs typeface="+mn-cs"/>
              </a:rPr>
              <a:t>per assicurare al nostro Paese un’amministrazione più degna di un grande Stato europeo</a:t>
            </a:r>
            <a:r>
              <a:rPr lang="it-IT" sz="1400" dirty="0">
                <a:solidFill>
                  <a:prstClr val="black"/>
                </a:solidFill>
                <a:ea typeface="+mn-ea"/>
                <a:cs typeface="+mn-cs"/>
              </a:rPr>
              <a:t>”.</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Riportare al centro dell’iniziativa regionale il rapporto con l’autonomia comunale per </a:t>
            </a:r>
            <a:r>
              <a:rPr lang="it-IT" sz="1400" b="1" dirty="0">
                <a:solidFill>
                  <a:prstClr val="black"/>
                </a:solidFill>
                <a:ea typeface="+mn-ea"/>
                <a:cs typeface="+mn-cs"/>
              </a:rPr>
              <a:t>definire obiettivi strategici condivisi</a:t>
            </a:r>
            <a:r>
              <a:rPr lang="it-IT" sz="1400" dirty="0">
                <a:solidFill>
                  <a:prstClr val="black"/>
                </a:solidFill>
                <a:ea typeface="+mn-ea"/>
                <a:cs typeface="+mn-cs"/>
              </a:rPr>
              <a:t>.</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Regione deve considerare i </a:t>
            </a:r>
            <a:r>
              <a:rPr lang="it-IT" sz="1400" b="1" dirty="0">
                <a:solidFill>
                  <a:prstClr val="black"/>
                </a:solidFill>
                <a:ea typeface="+mn-ea"/>
                <a:cs typeface="+mn-cs"/>
              </a:rPr>
              <a:t>Comuni</a:t>
            </a:r>
            <a:r>
              <a:rPr lang="it-IT" sz="1400" dirty="0">
                <a:solidFill>
                  <a:prstClr val="black"/>
                </a:solidFill>
                <a:ea typeface="+mn-ea"/>
                <a:cs typeface="+mn-cs"/>
              </a:rPr>
              <a:t>, la </a:t>
            </a:r>
            <a:r>
              <a:rPr lang="it-IT" sz="1400" b="1" dirty="0">
                <a:solidFill>
                  <a:prstClr val="black"/>
                </a:solidFill>
                <a:ea typeface="+mn-ea"/>
                <a:cs typeface="+mn-cs"/>
              </a:rPr>
              <a:t>Città Metropolitana</a:t>
            </a:r>
            <a:r>
              <a:rPr lang="it-IT" sz="1400" dirty="0">
                <a:solidFill>
                  <a:prstClr val="black"/>
                </a:solidFill>
                <a:ea typeface="+mn-ea"/>
                <a:cs typeface="+mn-cs"/>
              </a:rPr>
              <a:t> e le </a:t>
            </a:r>
            <a:r>
              <a:rPr lang="it-IT" sz="1400" b="1" dirty="0">
                <a:solidFill>
                  <a:prstClr val="black"/>
                </a:solidFill>
                <a:ea typeface="+mn-ea"/>
                <a:cs typeface="+mn-cs"/>
              </a:rPr>
              <a:t>Province</a:t>
            </a:r>
            <a:r>
              <a:rPr lang="it-IT" sz="1400" dirty="0">
                <a:solidFill>
                  <a:prstClr val="black"/>
                </a:solidFill>
                <a:ea typeface="+mn-ea"/>
                <a:cs typeface="+mn-cs"/>
              </a:rPr>
              <a:t> come </a:t>
            </a:r>
            <a:r>
              <a:rPr lang="it-IT" sz="1400" b="1" dirty="0" err="1">
                <a:solidFill>
                  <a:prstClr val="black"/>
                </a:solidFill>
                <a:ea typeface="+mn-ea"/>
                <a:cs typeface="+mn-cs"/>
              </a:rPr>
              <a:t>partners</a:t>
            </a:r>
            <a:r>
              <a:rPr lang="it-IT" sz="1400" b="1" dirty="0">
                <a:solidFill>
                  <a:prstClr val="black"/>
                </a:solidFill>
                <a:ea typeface="+mn-ea"/>
                <a:cs typeface="+mn-cs"/>
              </a:rPr>
              <a:t> istituzionali imprescindibili</a:t>
            </a:r>
            <a:r>
              <a:rPr lang="it-IT" sz="1400" dirty="0">
                <a:solidFill>
                  <a:prstClr val="black"/>
                </a:solidFill>
                <a:ea typeface="+mn-ea"/>
                <a:cs typeface="+mn-cs"/>
              </a:rPr>
              <a:t> </a:t>
            </a:r>
            <a:r>
              <a:rPr lang="it-IT" sz="1400" b="1" dirty="0">
                <a:solidFill>
                  <a:prstClr val="black"/>
                </a:solidFill>
                <a:ea typeface="+mn-ea"/>
                <a:cs typeface="+mn-cs"/>
              </a:rPr>
              <a:t>e affidabili </a:t>
            </a:r>
            <a:r>
              <a:rPr lang="it-IT" sz="1400" dirty="0">
                <a:solidFill>
                  <a:prstClr val="black"/>
                </a:solidFill>
                <a:ea typeface="+mn-ea"/>
                <a:cs typeface="+mn-cs"/>
              </a:rPr>
              <a:t>con riguardo all’intero ciclo della programmazione, progettazione,  realizzazione e gestione delle politiche.</a:t>
            </a:r>
          </a:p>
        </p:txBody>
      </p:sp>
    </p:spTree>
    <p:extLst>
      <p:ext uri="{BB962C8B-B14F-4D97-AF65-F5344CB8AC3E}">
        <p14:creationId xmlns="" xmlns:p14="http://schemas.microsoft.com/office/powerpoint/2010/main" val="259832151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23728" y="1491630"/>
            <a:ext cx="6696744" cy="3046988"/>
          </a:xfrm>
          <a:prstGeom prst="rect">
            <a:avLst/>
          </a:prstGeom>
        </p:spPr>
        <p:txBody>
          <a:bodyPr wrap="square">
            <a:spAutoFit/>
          </a:bodyPr>
          <a:lstStyle/>
          <a:p>
            <a:r>
              <a:rPr lang="it-IT" sz="2400" dirty="0" smtClean="0"/>
              <a:t>Coinvolgimento </a:t>
            </a:r>
            <a:r>
              <a:rPr lang="it-IT" sz="2400" dirty="0"/>
              <a:t>di </a:t>
            </a:r>
            <a:r>
              <a:rPr lang="it-IT" sz="2400" b="1" dirty="0"/>
              <a:t>Anci Lombardia </a:t>
            </a:r>
            <a:r>
              <a:rPr lang="it-IT" sz="2400" dirty="0"/>
              <a:t>nella programmazione e gestione sistema </a:t>
            </a:r>
            <a:endParaRPr lang="it-IT" sz="2400" dirty="0" smtClean="0"/>
          </a:p>
          <a:p>
            <a:r>
              <a:rPr lang="it-IT" sz="2400" dirty="0" smtClean="0"/>
              <a:t>integrato </a:t>
            </a:r>
            <a:r>
              <a:rPr lang="it-IT" sz="2400" dirty="0"/>
              <a:t>per erogazione </a:t>
            </a:r>
            <a:r>
              <a:rPr lang="it-IT" sz="2400" b="1" dirty="0"/>
              <a:t>servizi educativi per prima </a:t>
            </a:r>
            <a:r>
              <a:rPr lang="it-IT" sz="2400" b="1" dirty="0" smtClean="0"/>
              <a:t>infanzia</a:t>
            </a:r>
          </a:p>
          <a:p>
            <a:endParaRPr lang="it-IT" sz="2400" dirty="0"/>
          </a:p>
          <a:p>
            <a:r>
              <a:rPr lang="it-IT" sz="2400" dirty="0"/>
              <a:t>Programmazione piano interventi </a:t>
            </a:r>
            <a:r>
              <a:rPr lang="it-IT" sz="2400" b="1" dirty="0"/>
              <a:t>edilizia </a:t>
            </a:r>
            <a:r>
              <a:rPr lang="it-IT" sz="2400" b="1" dirty="0" smtClean="0"/>
              <a:t>scolastica</a:t>
            </a:r>
            <a:endParaRPr lang="it-IT" sz="2400" dirty="0" smtClean="0"/>
          </a:p>
          <a:p>
            <a:endParaRPr lang="it-IT" sz="2400" dirty="0"/>
          </a:p>
          <a:p>
            <a:r>
              <a:rPr lang="it-IT" sz="2400" dirty="0"/>
              <a:t>Proseguire con progetto </a:t>
            </a:r>
            <a:r>
              <a:rPr lang="it-IT" sz="2400" b="1" dirty="0"/>
              <a:t>“A scuola di sport</a:t>
            </a:r>
            <a:r>
              <a:rPr lang="it-IT" sz="2400" b="1" dirty="0" smtClean="0"/>
              <a:t>”</a:t>
            </a:r>
            <a:endParaRPr lang="it-IT" sz="2400" b="1" dirty="0"/>
          </a:p>
        </p:txBody>
      </p:sp>
      <p:sp>
        <p:nvSpPr>
          <p:cNvPr id="10"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ISTRUZIONE, FORMAZIONE, POLITICHE GIOVANILI</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Picture 4" descr="C:\Users\federicaparenti\Desktop\edilizia scolastica.bmp"/>
          <p:cNvPicPr>
            <a:picLocks noChangeAspect="1" noChangeArrowheads="1"/>
          </p:cNvPicPr>
          <p:nvPr/>
        </p:nvPicPr>
        <p:blipFill>
          <a:blip r:embed="rId2" cstate="print">
            <a:extLst>
              <a:ext uri="{28A0092B-C50C-407E-A947-70E740481C1C}">
                <a14:useLocalDpi xmlns="" xmlns:a14="http://schemas.microsoft.com/office/drawing/2010/main" val="0"/>
              </a:ext>
            </a:extLst>
          </a:blip>
          <a:srcRect r="53196"/>
          <a:stretch>
            <a:fillRect/>
          </a:stretch>
        </p:blipFill>
        <p:spPr bwMode="auto">
          <a:xfrm>
            <a:off x="827585" y="3147814"/>
            <a:ext cx="1080120" cy="730927"/>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Immagine 11" descr="13_c3BvcnRzaW1fNA.jpg"/>
          <p:cNvPicPr>
            <a:picLocks noChangeAspect="1"/>
          </p:cNvPicPr>
          <p:nvPr/>
        </p:nvPicPr>
        <p:blipFill>
          <a:blip r:embed="rId3" cstate="print"/>
          <a:srcRect l="9634" t="26615" r="11317" b="22580"/>
          <a:stretch>
            <a:fillRect/>
          </a:stretch>
        </p:blipFill>
        <p:spPr>
          <a:xfrm>
            <a:off x="467544" y="4011909"/>
            <a:ext cx="1520169" cy="977251"/>
          </a:xfrm>
          <a:prstGeom prst="rect">
            <a:avLst/>
          </a:prstGeom>
        </p:spPr>
      </p:pic>
      <p:pic>
        <p:nvPicPr>
          <p:cNvPr id="13" name="Immagine 12" descr="5_MDAwNDk1X1ByZXNjaG9vbF9BY3Rpdml0aWVz.jpg"/>
          <p:cNvPicPr>
            <a:picLocks noChangeAspect="1"/>
          </p:cNvPicPr>
          <p:nvPr/>
        </p:nvPicPr>
        <p:blipFill>
          <a:blip r:embed="rId4" cstate="print"/>
          <a:stretch>
            <a:fillRect/>
          </a:stretch>
        </p:blipFill>
        <p:spPr>
          <a:xfrm>
            <a:off x="323528" y="1419622"/>
            <a:ext cx="1761668" cy="1347614"/>
          </a:xfrm>
          <a:prstGeom prst="ellipse">
            <a:avLst/>
          </a:prstGeom>
          <a:ln>
            <a:noFill/>
          </a:ln>
          <a:effectLst>
            <a:softEdge rad="112500"/>
          </a:effectLst>
        </p:spPr>
      </p:pic>
    </p:spTree>
    <p:extLst>
      <p:ext uri="{BB962C8B-B14F-4D97-AF65-F5344CB8AC3E}">
        <p14:creationId xmlns="" xmlns:p14="http://schemas.microsoft.com/office/powerpoint/2010/main" val="257165725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 xmlns:a14="http://schemas.microsoft.com/office/drawing/2010/main" val="0"/>
              </a:ext>
            </a:extLst>
          </a:blip>
          <a:srcRect t="6614"/>
          <a:stretch/>
        </p:blipFill>
        <p:spPr>
          <a:xfrm>
            <a:off x="-108520" y="1131590"/>
            <a:ext cx="4049623" cy="3881038"/>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3200" dirty="0" smtClean="0">
                <a:solidFill>
                  <a:srgbClr val="0070C0"/>
                </a:solidFill>
                <a:latin typeface="Arial" panose="020B0604020202020204" pitchFamily="34" charset="0"/>
                <a:cs typeface="Arial" panose="020B0604020202020204" pitchFamily="34" charset="0"/>
              </a:rPr>
              <a:t>PROGRAMMAZIONE</a:t>
            </a:r>
            <a:r>
              <a:rPr lang="it-IT" sz="5400" dirty="0" smtClean="0">
                <a:solidFill>
                  <a:srgbClr val="0070C0"/>
                </a:solidFill>
                <a:latin typeface="Arial" panose="020B0604020202020204" pitchFamily="34" charset="0"/>
                <a:cs typeface="Arial" panose="020B0604020202020204" pitchFamily="34" charset="0"/>
              </a:rPr>
              <a:t> EUROPEA</a:t>
            </a:r>
            <a:endParaRPr lang="it-IT" sz="5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36454377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fotolia_112767358.jpg"/>
          <p:cNvPicPr>
            <a:picLocks noChangeAspect="1"/>
          </p:cNvPicPr>
          <p:nvPr/>
        </p:nvPicPr>
        <p:blipFill>
          <a:blip r:embed="rId2" cstate="print">
            <a:duotone>
              <a:schemeClr val="bg2">
                <a:shade val="45000"/>
                <a:satMod val="135000"/>
              </a:schemeClr>
              <a:prstClr val="white"/>
            </a:duotone>
          </a:blip>
          <a:stretch>
            <a:fillRect/>
          </a:stretch>
        </p:blipFill>
        <p:spPr>
          <a:xfrm>
            <a:off x="3347864" y="3435846"/>
            <a:ext cx="1224136" cy="1224136"/>
          </a:xfrm>
          <a:prstGeom prst="rect">
            <a:avLst/>
          </a:prstGeom>
        </p:spPr>
      </p:pic>
      <p:sp>
        <p:nvSpPr>
          <p:cNvPr id="3" name="Rettangolo 2"/>
          <p:cNvSpPr/>
          <p:nvPr/>
        </p:nvSpPr>
        <p:spPr>
          <a:xfrm>
            <a:off x="755576" y="1491630"/>
            <a:ext cx="7776864" cy="1631216"/>
          </a:xfrm>
          <a:prstGeom prst="rect">
            <a:avLst/>
          </a:prstGeom>
        </p:spPr>
        <p:txBody>
          <a:bodyPr wrap="square">
            <a:spAutoFit/>
          </a:bodyPr>
          <a:lstStyle/>
          <a:p>
            <a:pPr marL="0" lvl="1"/>
            <a:r>
              <a:rPr lang="it-IT" sz="2000" dirty="0" smtClean="0"/>
              <a:t>Riservare </a:t>
            </a:r>
            <a:r>
              <a:rPr lang="it-IT" sz="2000" dirty="0"/>
              <a:t>almeno il </a:t>
            </a:r>
            <a:r>
              <a:rPr lang="it-IT" sz="2000" b="1" dirty="0"/>
              <a:t>10% finanziamenti </a:t>
            </a:r>
            <a:r>
              <a:rPr lang="it-IT" sz="2000" dirty="0"/>
              <a:t>del POR FSE E FESR ai Comuni</a:t>
            </a:r>
            <a:r>
              <a:rPr lang="it-IT" sz="2000" dirty="0" smtClean="0"/>
              <a:t>;</a:t>
            </a:r>
          </a:p>
          <a:p>
            <a:pPr marL="0" lvl="1"/>
            <a:endParaRPr lang="it-IT" sz="2000" dirty="0"/>
          </a:p>
          <a:p>
            <a:pPr marL="0" lvl="1"/>
            <a:r>
              <a:rPr lang="it-IT" sz="2000" dirty="0" smtClean="0"/>
              <a:t>Sviluppare</a:t>
            </a:r>
            <a:r>
              <a:rPr lang="it-IT" sz="2000" b="1" dirty="0" smtClean="0"/>
              <a:t> </a:t>
            </a:r>
            <a:r>
              <a:rPr lang="it-IT" sz="2000" b="1" dirty="0"/>
              <a:t>partnership tra Regione Lombardia e Comuni </a:t>
            </a:r>
            <a:r>
              <a:rPr lang="it-IT" sz="2000" dirty="0"/>
              <a:t>all’interno dei Servizi Europei di Area Vasta per intercettare grandi linee di finanziamento diretto sui grandi temi.</a:t>
            </a:r>
          </a:p>
        </p:txBody>
      </p:sp>
      <p:pic>
        <p:nvPicPr>
          <p:cNvPr id="8" name="Picture 3" descr="C:\Users\federicaparenti\Desktop\regione lomb.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3768" y="3507854"/>
            <a:ext cx="1234774" cy="1031389"/>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5" descr="C:\Users\federicaparenti\Desktop\comuni.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27984" y="3507854"/>
            <a:ext cx="864096" cy="979781"/>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Ovale 10"/>
          <p:cNvSpPr/>
          <p:nvPr/>
        </p:nvSpPr>
        <p:spPr>
          <a:xfrm>
            <a:off x="2195736" y="3075806"/>
            <a:ext cx="3528392" cy="1956192"/>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2" name="Callout 1 11"/>
          <p:cNvSpPr/>
          <p:nvPr/>
        </p:nvSpPr>
        <p:spPr>
          <a:xfrm>
            <a:off x="6732240" y="3651870"/>
            <a:ext cx="1332148" cy="734822"/>
          </a:xfrm>
          <a:prstGeom prst="borderCallout1">
            <a:avLst>
              <a:gd name="adj1" fmla="val 48545"/>
              <a:gd name="adj2" fmla="val -6883"/>
              <a:gd name="adj3" fmla="val 48160"/>
              <a:gd name="adj4" fmla="val -6116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dirty="0"/>
              <a:t>SEAV</a:t>
            </a:r>
          </a:p>
        </p:txBody>
      </p:sp>
      <p:sp>
        <p:nvSpPr>
          <p:cNvPr id="1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PROGRAMMAZIONE EUROPEA  </a:t>
            </a:r>
            <a:r>
              <a:rPr lang="it-IT" b="1" dirty="0" smtClean="0">
                <a:solidFill>
                  <a:srgbClr val="0070C0"/>
                </a:solidFill>
                <a:latin typeface="Arial" panose="020B0604020202020204" pitchFamily="34" charset="0"/>
                <a:ea typeface="+mj-ea"/>
                <a:cs typeface="Arial" panose="020B0604020202020204" pitchFamily="34" charset="0"/>
              </a:rPr>
              <a:t>2021 - 2027</a:t>
            </a:r>
            <a:endParaRPr kumimoji="0" lang="it-IT"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 xmlns:p14="http://schemas.microsoft.com/office/powerpoint/2010/main" val="382989417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3667" y="1347614"/>
            <a:ext cx="5112568" cy="3975020"/>
          </a:xfrm>
          <a:prstGeom prst="rect">
            <a:avLst/>
          </a:prstGeom>
        </p:spPr>
      </p:pic>
      <p:sp>
        <p:nvSpPr>
          <p:cNvPr id="4" name="Titolo 3"/>
          <p:cNvSpPr>
            <a:spLocks noGrp="1"/>
          </p:cNvSpPr>
          <p:nvPr>
            <p:ph type="title"/>
          </p:nvPr>
        </p:nvSpPr>
        <p:spPr>
          <a:xfrm>
            <a:off x="4211960" y="1779662"/>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MOBILITÀ INTEGRATA E SOSTENIBILE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7451535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federicaparenti\Desktop\green-ca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27784" y="3265423"/>
            <a:ext cx="2880320" cy="187807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ttangolo 2"/>
          <p:cNvSpPr/>
          <p:nvPr/>
        </p:nvSpPr>
        <p:spPr>
          <a:xfrm>
            <a:off x="1619672" y="2139702"/>
            <a:ext cx="6120680" cy="1200329"/>
          </a:xfrm>
          <a:prstGeom prst="rect">
            <a:avLst/>
          </a:prstGeom>
        </p:spPr>
        <p:txBody>
          <a:bodyPr wrap="square">
            <a:spAutoFit/>
          </a:bodyPr>
          <a:lstStyle/>
          <a:p>
            <a:r>
              <a:rPr lang="it-IT" sz="2400" dirty="0"/>
              <a:t>Regione Lombardia protagonista di un </a:t>
            </a:r>
            <a:r>
              <a:rPr lang="it-IT" sz="2400" b="1" dirty="0"/>
              <a:t>grande piano </a:t>
            </a:r>
            <a:r>
              <a:rPr lang="it-IT" sz="2400" dirty="0"/>
              <a:t>per strutture di </a:t>
            </a:r>
            <a:r>
              <a:rPr lang="it-IT" sz="2400" b="1" dirty="0">
                <a:solidFill>
                  <a:srgbClr val="00B050"/>
                </a:solidFill>
              </a:rPr>
              <a:t>mobilità pubblica sostenibile ed </a:t>
            </a:r>
            <a:r>
              <a:rPr lang="it-IT" sz="2400" b="1" dirty="0" smtClean="0">
                <a:solidFill>
                  <a:srgbClr val="00B050"/>
                </a:solidFill>
              </a:rPr>
              <a:t>ecocompatibile</a:t>
            </a:r>
            <a:endParaRPr lang="it-IT" sz="2400" b="1" dirty="0">
              <a:solidFill>
                <a:srgbClr val="00B050"/>
              </a:solidFill>
            </a:endParaRPr>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MOBILITÀ INTEGRATA E SOSTENIBILE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5" name="Picture 3" descr="C:\Users\federicaparenti\Desktop\regione lomb.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63888" y="843558"/>
            <a:ext cx="1584176" cy="13232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309540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otolia_191084602.jpg"/>
          <p:cNvPicPr>
            <a:picLocks noChangeAspect="1"/>
          </p:cNvPicPr>
          <p:nvPr/>
        </p:nvPicPr>
        <p:blipFill>
          <a:blip r:embed="rId2" cstate="print"/>
          <a:stretch>
            <a:fillRect/>
          </a:stretch>
        </p:blipFill>
        <p:spPr>
          <a:xfrm>
            <a:off x="971600" y="1059582"/>
            <a:ext cx="1224136" cy="1224136"/>
          </a:xfrm>
          <a:prstGeom prst="rect">
            <a:avLst/>
          </a:prstGeom>
        </p:spPr>
      </p:pic>
      <p:pic>
        <p:nvPicPr>
          <p:cNvPr id="6" name="Picture 5" descr="C:\Users\federicaparenti\Desktop\green-ca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755576" y="2139702"/>
            <a:ext cx="1144863" cy="74649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ttangolo 2"/>
          <p:cNvSpPr/>
          <p:nvPr/>
        </p:nvSpPr>
        <p:spPr>
          <a:xfrm>
            <a:off x="2051720" y="1491630"/>
            <a:ext cx="6336704" cy="3416320"/>
          </a:xfrm>
          <a:prstGeom prst="rect">
            <a:avLst/>
          </a:prstGeom>
        </p:spPr>
        <p:txBody>
          <a:bodyPr wrap="square">
            <a:spAutoFit/>
          </a:bodyPr>
          <a:lstStyle/>
          <a:p>
            <a:pPr marL="285750" indent="-285750">
              <a:buFont typeface="Arial" panose="020B0604020202020204" pitchFamily="34" charset="0"/>
              <a:buChar char="•"/>
            </a:pPr>
            <a:r>
              <a:rPr lang="it-IT" dirty="0" smtClean="0"/>
              <a:t>Sviluppo </a:t>
            </a:r>
            <a:r>
              <a:rPr lang="it-IT" dirty="0"/>
              <a:t>della rete ferroviaria e delle </a:t>
            </a:r>
            <a:r>
              <a:rPr lang="it-IT" dirty="0" smtClean="0"/>
              <a:t>metropolitane</a:t>
            </a:r>
          </a:p>
          <a:p>
            <a:pPr marL="285750" indent="-285750"/>
            <a:endParaRPr lang="it-IT" dirty="0"/>
          </a:p>
          <a:p>
            <a:pPr marL="285750" indent="-285750">
              <a:buFont typeface="Arial" panose="020B0604020202020204" pitchFamily="34" charset="0"/>
              <a:buChar char="•"/>
            </a:pPr>
            <a:r>
              <a:rPr lang="it-IT" dirty="0" smtClean="0"/>
              <a:t>Sostegno </a:t>
            </a:r>
            <a:r>
              <a:rPr lang="it-IT" dirty="0"/>
              <a:t>a TPL su gomma per sostituzione dei mezzi inquinanti con macchine moderne ed </a:t>
            </a:r>
            <a:r>
              <a:rPr lang="it-IT" dirty="0" smtClean="0"/>
              <a:t>ecocompatibili</a:t>
            </a:r>
          </a:p>
          <a:p>
            <a:pPr marL="285750" indent="-285750"/>
            <a:endParaRPr lang="it-IT" dirty="0"/>
          </a:p>
          <a:p>
            <a:pPr marL="285750" indent="-285750">
              <a:buFont typeface="Arial" panose="020B0604020202020204" pitchFamily="34" charset="0"/>
              <a:buChar char="•"/>
            </a:pPr>
            <a:r>
              <a:rPr lang="it-IT" dirty="0" smtClean="0"/>
              <a:t>Politica </a:t>
            </a:r>
            <a:r>
              <a:rPr lang="it-IT" dirty="0"/>
              <a:t>tariffaria per un sistema a </a:t>
            </a:r>
            <a:r>
              <a:rPr lang="it-IT" dirty="0" smtClean="0"/>
              <a:t>chilometraggio</a:t>
            </a:r>
          </a:p>
          <a:p>
            <a:pPr marL="285750" indent="-285750"/>
            <a:endParaRPr lang="it-IT" dirty="0"/>
          </a:p>
          <a:p>
            <a:pPr marL="285750" indent="-285750">
              <a:buFont typeface="Arial" panose="020B0604020202020204" pitchFamily="34" charset="0"/>
              <a:buChar char="•"/>
            </a:pPr>
            <a:r>
              <a:rPr lang="it-IT" dirty="0" smtClean="0"/>
              <a:t>Introduzione </a:t>
            </a:r>
            <a:r>
              <a:rPr lang="it-IT" dirty="0"/>
              <a:t>di misure strutturali per una mobilità </a:t>
            </a:r>
            <a:r>
              <a:rPr lang="it-IT" dirty="0" smtClean="0"/>
              <a:t>dolce</a:t>
            </a:r>
          </a:p>
          <a:p>
            <a:pPr marL="285750" indent="-285750"/>
            <a:endParaRPr lang="it-IT" dirty="0"/>
          </a:p>
          <a:p>
            <a:pPr marL="285750" indent="-285750">
              <a:buFont typeface="Arial" panose="020B0604020202020204" pitchFamily="34" charset="0"/>
              <a:buChar char="•"/>
            </a:pPr>
            <a:r>
              <a:rPr lang="it-IT" dirty="0" smtClean="0"/>
              <a:t>Manutenzione </a:t>
            </a:r>
            <a:r>
              <a:rPr lang="it-IT" dirty="0"/>
              <a:t>straordinaria delle infrastrutture viabilistiche in situazioni di criticità</a:t>
            </a:r>
          </a:p>
          <a:p>
            <a:pPr marL="285750" indent="-285750" algn="just">
              <a:buFont typeface="Arial" panose="020B0604020202020204" pitchFamily="34" charset="0"/>
              <a:buChar char="•"/>
            </a:pPr>
            <a:endParaRPr lang="it-IT"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MOBILITÀ INTEGRATA E SOSTENIBILE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8" name="Immagin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39552" y="2931790"/>
            <a:ext cx="1203993" cy="936104"/>
          </a:xfrm>
          <a:prstGeom prst="rect">
            <a:avLst/>
          </a:prstGeom>
        </p:spPr>
      </p:pic>
      <p:pic>
        <p:nvPicPr>
          <p:cNvPr id="9" name="Immagine 8" descr="fotolia_145447783.jpg"/>
          <p:cNvPicPr>
            <a:picLocks noChangeAspect="1"/>
          </p:cNvPicPr>
          <p:nvPr/>
        </p:nvPicPr>
        <p:blipFill>
          <a:blip r:embed="rId5" cstate="print"/>
          <a:stretch>
            <a:fillRect/>
          </a:stretch>
        </p:blipFill>
        <p:spPr>
          <a:xfrm>
            <a:off x="539552" y="3939902"/>
            <a:ext cx="1346307" cy="1203598"/>
          </a:xfrm>
          <a:prstGeom prst="ellipse">
            <a:avLst/>
          </a:prstGeom>
          <a:ln>
            <a:noFill/>
          </a:ln>
          <a:effectLst>
            <a:softEdge rad="112500"/>
          </a:effectLst>
        </p:spPr>
      </p:pic>
    </p:spTree>
    <p:extLst>
      <p:ext uri="{BB962C8B-B14F-4D97-AF65-F5344CB8AC3E}">
        <p14:creationId xmlns="" xmlns:p14="http://schemas.microsoft.com/office/powerpoint/2010/main" val="424309540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 xmlns:a14="http://schemas.microsoft.com/office/drawing/2010/main" val="0"/>
              </a:ext>
            </a:extLst>
          </a:blip>
          <a:srcRect b="4616"/>
          <a:stretch/>
        </p:blipFill>
        <p:spPr>
          <a:xfrm>
            <a:off x="-108520" y="1266022"/>
            <a:ext cx="9289032" cy="3305978"/>
          </a:xfrm>
          <a:prstGeom prst="rect">
            <a:avLst/>
          </a:prstGeom>
        </p:spPr>
      </p:pic>
      <p:sp>
        <p:nvSpPr>
          <p:cNvPr id="4" name="Titolo 3"/>
          <p:cNvSpPr>
            <a:spLocks noGrp="1"/>
          </p:cNvSpPr>
          <p:nvPr>
            <p:ph type="title"/>
          </p:nvPr>
        </p:nvSpPr>
        <p:spPr>
          <a:xfrm>
            <a:off x="4211960" y="843558"/>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QUALITÀ AMBIENTALE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9139336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otolia_111154561.jpg"/>
          <p:cNvPicPr>
            <a:picLocks noChangeAspect="1"/>
          </p:cNvPicPr>
          <p:nvPr/>
        </p:nvPicPr>
        <p:blipFill>
          <a:blip r:embed="rId2" cstate="print"/>
          <a:stretch>
            <a:fillRect/>
          </a:stretch>
        </p:blipFill>
        <p:spPr>
          <a:xfrm>
            <a:off x="827584" y="1275606"/>
            <a:ext cx="1812558" cy="1584176"/>
          </a:xfrm>
          <a:prstGeom prst="rect">
            <a:avLst/>
          </a:prstGeom>
        </p:spPr>
      </p:pic>
      <p:pic>
        <p:nvPicPr>
          <p:cNvPr id="6" name="Immagine 5" descr="fotolia_139057165.jpg"/>
          <p:cNvPicPr>
            <a:picLocks noChangeAspect="1"/>
          </p:cNvPicPr>
          <p:nvPr/>
        </p:nvPicPr>
        <p:blipFill>
          <a:blip r:embed="rId3" cstate="print"/>
          <a:stretch>
            <a:fillRect/>
          </a:stretch>
        </p:blipFill>
        <p:spPr>
          <a:xfrm>
            <a:off x="179512" y="3291830"/>
            <a:ext cx="2283260" cy="1474986"/>
          </a:xfrm>
          <a:prstGeom prst="rect">
            <a:avLst/>
          </a:prstGeom>
        </p:spPr>
      </p:pic>
      <p:sp>
        <p:nvSpPr>
          <p:cNvPr id="3" name="Rettangolo 2"/>
          <p:cNvSpPr/>
          <p:nvPr/>
        </p:nvSpPr>
        <p:spPr>
          <a:xfrm>
            <a:off x="2483768" y="1635646"/>
            <a:ext cx="5760640" cy="2677656"/>
          </a:xfrm>
          <a:prstGeom prst="rect">
            <a:avLst/>
          </a:prstGeom>
        </p:spPr>
        <p:txBody>
          <a:bodyPr wrap="square">
            <a:spAutoFit/>
          </a:bodyPr>
          <a:lstStyle/>
          <a:p>
            <a:r>
              <a:rPr lang="it-IT" sz="2400" dirty="0"/>
              <a:t>Azione congiunta delle istituzioni del bacino padano per affrontare con provvedimenti strutturali </a:t>
            </a:r>
            <a:r>
              <a:rPr lang="it-IT" sz="2400" b="1" dirty="0"/>
              <a:t>l’emergenza della qualità dell’aria</a:t>
            </a:r>
            <a:r>
              <a:rPr lang="it-IT" sz="2400" dirty="0"/>
              <a:t> con investimenti adeguati per modernizzare e implementare il </a:t>
            </a:r>
            <a:r>
              <a:rPr lang="it-IT" sz="2400" dirty="0" smtClean="0"/>
              <a:t>TPL</a:t>
            </a:r>
          </a:p>
          <a:p>
            <a:endParaRPr lang="it-IT" sz="2400" dirty="0"/>
          </a:p>
          <a:p>
            <a:r>
              <a:rPr lang="it-IT" sz="2400" dirty="0"/>
              <a:t>Potenziare il </a:t>
            </a:r>
            <a:r>
              <a:rPr lang="it-IT" sz="2400" b="1" dirty="0"/>
              <a:t>Tavolo Aria </a:t>
            </a:r>
            <a:r>
              <a:rPr lang="it-IT" sz="2400" b="1" dirty="0" smtClean="0"/>
              <a:t>regionale</a:t>
            </a:r>
            <a:endParaRPr lang="it-IT" sz="2400"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QUALITÀ AMBIENTALE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 xmlns:p14="http://schemas.microsoft.com/office/powerpoint/2010/main" val="296536560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339752" y="1707654"/>
            <a:ext cx="6120680" cy="2554545"/>
          </a:xfrm>
          <a:prstGeom prst="rect">
            <a:avLst/>
          </a:prstGeom>
        </p:spPr>
        <p:txBody>
          <a:bodyPr wrap="square">
            <a:spAutoFit/>
          </a:bodyPr>
          <a:lstStyle/>
          <a:p>
            <a:r>
              <a:rPr lang="it-IT" sz="2000" b="1" dirty="0" smtClean="0"/>
              <a:t>Regione </a:t>
            </a:r>
            <a:r>
              <a:rPr lang="it-IT" sz="2000" b="1" dirty="0"/>
              <a:t>Lombardia</a:t>
            </a:r>
            <a:r>
              <a:rPr lang="it-IT" sz="2000" dirty="0"/>
              <a:t>: ruolo pregnante per attuazione provvedimenti nei momenti di massima emergenza e nello studio e sperimentazione </a:t>
            </a:r>
            <a:r>
              <a:rPr lang="it-IT" sz="2000" b="1" dirty="0"/>
              <a:t>misure di </a:t>
            </a:r>
            <a:r>
              <a:rPr lang="it-IT" sz="2000" b="1" dirty="0" smtClean="0"/>
              <a:t>prevenzione</a:t>
            </a:r>
            <a:endParaRPr lang="it-IT" sz="2000" dirty="0" smtClean="0"/>
          </a:p>
          <a:p>
            <a:endParaRPr lang="it-IT" sz="2000" dirty="0"/>
          </a:p>
          <a:p>
            <a:r>
              <a:rPr lang="it-IT" sz="2000" b="1" dirty="0"/>
              <a:t>Incentivi, anche per i Comuni</a:t>
            </a:r>
            <a:r>
              <a:rPr lang="it-IT" sz="2000" dirty="0"/>
              <a:t>, per sostituzione e ammodernamento parco mezzi pubblici, </a:t>
            </a:r>
            <a:r>
              <a:rPr lang="it-IT" sz="2000" dirty="0" err="1"/>
              <a:t>efficientamento</a:t>
            </a:r>
            <a:r>
              <a:rPr lang="it-IT" sz="2000" dirty="0"/>
              <a:t> edifici e realizzazione sistemi riscaldamento meno </a:t>
            </a:r>
            <a:r>
              <a:rPr lang="it-IT" sz="2000" dirty="0" smtClean="0"/>
              <a:t>inquinanti</a:t>
            </a:r>
            <a:endParaRPr lang="it-IT" sz="2000"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QUALITÀ AMBIENTALE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5" name="Picture 3" descr="C:\Users\federicaparenti\Desktop\regione lom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1563638"/>
            <a:ext cx="1368152" cy="114279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Immagine 6" descr="fotolia_47529439.jpg"/>
          <p:cNvPicPr>
            <a:picLocks noChangeAspect="1"/>
          </p:cNvPicPr>
          <p:nvPr/>
        </p:nvPicPr>
        <p:blipFill>
          <a:blip r:embed="rId3" cstate="print"/>
          <a:stretch>
            <a:fillRect/>
          </a:stretch>
        </p:blipFill>
        <p:spPr>
          <a:xfrm>
            <a:off x="1547664" y="4227934"/>
            <a:ext cx="2164175" cy="792088"/>
          </a:xfrm>
          <a:prstGeom prst="rect">
            <a:avLst/>
          </a:prstGeom>
        </p:spPr>
      </p:pic>
      <p:pic>
        <p:nvPicPr>
          <p:cNvPr id="8" name="Immagine 7" descr="fotolia_195260337.jpg"/>
          <p:cNvPicPr>
            <a:picLocks noChangeAspect="1"/>
          </p:cNvPicPr>
          <p:nvPr/>
        </p:nvPicPr>
        <p:blipFill>
          <a:blip r:embed="rId4" cstate="print"/>
          <a:stretch>
            <a:fillRect/>
          </a:stretch>
        </p:blipFill>
        <p:spPr>
          <a:xfrm>
            <a:off x="683568" y="3003798"/>
            <a:ext cx="1536171" cy="1152128"/>
          </a:xfrm>
          <a:prstGeom prst="rect">
            <a:avLst/>
          </a:prstGeom>
        </p:spPr>
      </p:pic>
    </p:spTree>
    <p:extLst>
      <p:ext uri="{BB962C8B-B14F-4D97-AF65-F5344CB8AC3E}">
        <p14:creationId xmlns="" xmlns:p14="http://schemas.microsoft.com/office/powerpoint/2010/main" val="296536560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 xmlns:a14="http://schemas.microsoft.com/office/drawing/2010/main" val="0"/>
              </a:ext>
            </a:extLst>
          </a:blip>
          <a:srcRect l="6308" t="22809" r="3746" b="7757"/>
          <a:stretch/>
        </p:blipFill>
        <p:spPr>
          <a:xfrm>
            <a:off x="-900608" y="1139373"/>
            <a:ext cx="5782942" cy="3571412"/>
          </a:xfrm>
          <a:prstGeom prst="rect">
            <a:avLst/>
          </a:prstGeom>
        </p:spPr>
      </p:pic>
      <p:sp>
        <p:nvSpPr>
          <p:cNvPr id="4" name="Titolo 3"/>
          <p:cNvSpPr>
            <a:spLocks noGrp="1"/>
          </p:cNvSpPr>
          <p:nvPr>
            <p:ph type="title"/>
          </p:nvPr>
        </p:nvSpPr>
        <p:spPr>
          <a:xfrm>
            <a:off x="4567775" y="1419622"/>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POLITICHE PER IL TERRITORIO</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8849899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 xmlns:a14="http://schemas.microsoft.com/office/drawing/2010/main" val="0"/>
              </a:ext>
            </a:extLst>
          </a:blip>
          <a:srcRect l="11163" t="11126" r="7785" b="6195"/>
          <a:stretch/>
        </p:blipFill>
        <p:spPr>
          <a:xfrm>
            <a:off x="294647" y="1215940"/>
            <a:ext cx="3869468" cy="3947191"/>
          </a:xfrm>
          <a:prstGeom prst="rect">
            <a:avLst/>
          </a:prstGeom>
        </p:spPr>
      </p:pic>
      <p:sp>
        <p:nvSpPr>
          <p:cNvPr id="4" name="Titolo 3"/>
          <p:cNvSpPr>
            <a:spLocks noGrp="1"/>
          </p:cNvSpPr>
          <p:nvPr>
            <p:ph type="title"/>
          </p:nvPr>
        </p:nvSpPr>
        <p:spPr>
          <a:xfrm>
            <a:off x="4442411" y="1707654"/>
            <a:ext cx="4464496" cy="2232248"/>
          </a:xfrm>
        </p:spPr>
        <p:txBody>
          <a:bodyPr>
            <a:normAutofit fontScale="90000"/>
          </a:bodyPr>
          <a:lstStyle/>
          <a:p>
            <a:pPr algn="l">
              <a:lnSpc>
                <a:spcPts val="5700"/>
              </a:lnSpc>
            </a:pPr>
            <a:r>
              <a:rPr lang="it-IT" sz="6000" dirty="0">
                <a:solidFill>
                  <a:srgbClr val="0070C0"/>
                </a:solidFill>
                <a:latin typeface="Arial" panose="020B0604020202020204" pitchFamily="34" charset="0"/>
                <a:cs typeface="Arial" panose="020B0604020202020204" pitchFamily="34" charset="0"/>
              </a:rPr>
              <a:t>LEGALITÀ </a:t>
            </a:r>
            <a:r>
              <a:rPr lang="it-IT" sz="6000" dirty="0" smtClean="0">
                <a:solidFill>
                  <a:srgbClr val="0070C0"/>
                </a:solidFill>
                <a:latin typeface="Arial" panose="020B0604020202020204" pitchFamily="34" charset="0"/>
                <a:cs typeface="Arial" panose="020B0604020202020204" pitchFamily="34" charset="0"/>
              </a:rPr>
              <a:t/>
            </a:r>
            <a:br>
              <a:rPr lang="it-IT" sz="6000" dirty="0" smtClean="0">
                <a:solidFill>
                  <a:srgbClr val="0070C0"/>
                </a:solidFill>
                <a:latin typeface="Arial" panose="020B0604020202020204" pitchFamily="34" charset="0"/>
                <a:cs typeface="Arial" panose="020B0604020202020204" pitchFamily="34" charset="0"/>
              </a:rPr>
            </a:br>
            <a:r>
              <a:rPr lang="it-IT" sz="6000" dirty="0" smtClean="0">
                <a:solidFill>
                  <a:srgbClr val="0070C0"/>
                </a:solidFill>
                <a:latin typeface="Arial" panose="020B0604020202020204" pitchFamily="34" charset="0"/>
                <a:cs typeface="Arial" panose="020B0604020202020204" pitchFamily="34" charset="0"/>
              </a:rPr>
              <a:t>E </a:t>
            </a:r>
            <a:r>
              <a:rPr lang="it-IT" sz="6000" dirty="0">
                <a:solidFill>
                  <a:srgbClr val="0070C0"/>
                </a:solidFill>
                <a:latin typeface="Arial" panose="020B0604020202020204" pitchFamily="34" charset="0"/>
                <a:cs typeface="Arial" panose="020B0604020202020204" pitchFamily="34" charset="0"/>
              </a:rPr>
              <a:t>LOTTA </a:t>
            </a:r>
            <a:r>
              <a:rPr lang="it-IT" sz="6000" dirty="0" smtClean="0">
                <a:solidFill>
                  <a:srgbClr val="0070C0"/>
                </a:solidFill>
                <a:latin typeface="Arial" panose="020B0604020202020204" pitchFamily="34" charset="0"/>
                <a:cs typeface="Arial" panose="020B0604020202020204" pitchFamily="34" charset="0"/>
              </a:rPr>
              <a:t/>
            </a:r>
            <a:br>
              <a:rPr lang="it-IT" sz="6000" dirty="0" smtClean="0">
                <a:solidFill>
                  <a:srgbClr val="0070C0"/>
                </a:solidFill>
                <a:latin typeface="Arial" panose="020B0604020202020204" pitchFamily="34" charset="0"/>
                <a:cs typeface="Arial" panose="020B0604020202020204" pitchFamily="34" charset="0"/>
              </a:rPr>
            </a:br>
            <a:r>
              <a:rPr lang="it-IT" sz="6000" dirty="0" smtClean="0">
                <a:solidFill>
                  <a:srgbClr val="0070C0"/>
                </a:solidFill>
                <a:latin typeface="Arial" panose="020B0604020202020204" pitchFamily="34" charset="0"/>
                <a:cs typeface="Arial" panose="020B0604020202020204" pitchFamily="34" charset="0"/>
              </a:rPr>
              <a:t>ALLE </a:t>
            </a:r>
            <a:r>
              <a:rPr lang="it-IT" sz="6000" dirty="0">
                <a:solidFill>
                  <a:srgbClr val="0070C0"/>
                </a:solidFill>
                <a:latin typeface="Arial" panose="020B0604020202020204" pitchFamily="34" charset="0"/>
                <a:cs typeface="Arial" panose="020B0604020202020204" pitchFamily="34" charset="0"/>
              </a:rPr>
              <a:t>MAFIE</a:t>
            </a:r>
          </a:p>
        </p:txBody>
      </p:sp>
    </p:spTree>
    <p:extLst>
      <p:ext uri="{BB962C8B-B14F-4D97-AF65-F5344CB8AC3E}">
        <p14:creationId xmlns="" xmlns:p14="http://schemas.microsoft.com/office/powerpoint/2010/main" val="304262412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55776" y="1779662"/>
            <a:ext cx="5688632" cy="2862322"/>
          </a:xfrm>
          <a:prstGeom prst="rect">
            <a:avLst/>
          </a:prstGeom>
        </p:spPr>
        <p:txBody>
          <a:bodyPr wrap="square">
            <a:spAutoFit/>
          </a:bodyPr>
          <a:lstStyle/>
          <a:p>
            <a:r>
              <a:rPr lang="it-IT" sz="2000" dirty="0"/>
              <a:t>Riconoscere </a:t>
            </a:r>
            <a:r>
              <a:rPr lang="it-IT" sz="2000" b="1" dirty="0"/>
              <a:t>ai Comuni loro ruolo di governo </a:t>
            </a:r>
            <a:r>
              <a:rPr lang="it-IT" sz="2000" dirty="0"/>
              <a:t>del territorio e della pianificazione </a:t>
            </a:r>
            <a:r>
              <a:rPr lang="it-IT" sz="2000" dirty="0" smtClean="0"/>
              <a:t>urbanistica</a:t>
            </a:r>
          </a:p>
          <a:p>
            <a:endParaRPr lang="it-IT" sz="2000" dirty="0"/>
          </a:p>
          <a:p>
            <a:r>
              <a:rPr lang="it-IT" sz="2000" dirty="0"/>
              <a:t>Azione di pianificazione urbanistica e del territorio che rafforzi </a:t>
            </a:r>
            <a:r>
              <a:rPr lang="it-IT" sz="2000" b="1" dirty="0"/>
              <a:t>principi e criteri di sussidiarietà </a:t>
            </a:r>
            <a:r>
              <a:rPr lang="it-IT" sz="2000" dirty="0"/>
              <a:t>delle politiche </a:t>
            </a:r>
            <a:r>
              <a:rPr lang="it-IT" sz="2000" dirty="0" smtClean="0"/>
              <a:t>territoriali</a:t>
            </a:r>
          </a:p>
          <a:p>
            <a:endParaRPr lang="it-IT" sz="2000" dirty="0"/>
          </a:p>
          <a:p>
            <a:r>
              <a:rPr lang="it-IT" sz="2000" dirty="0"/>
              <a:t>Assicurare lo sviluppo del territorio fondato su </a:t>
            </a:r>
            <a:r>
              <a:rPr lang="it-IT" sz="2000" b="1" dirty="0"/>
              <a:t>riduzione consumo di suolo </a:t>
            </a:r>
            <a:r>
              <a:rPr lang="it-IT" sz="2000" dirty="0"/>
              <a:t>e rigenerazione </a:t>
            </a:r>
            <a:r>
              <a:rPr lang="it-IT" sz="2000" dirty="0" smtClean="0"/>
              <a:t>urbana</a:t>
            </a:r>
            <a:endParaRPr lang="it-IT" sz="2000"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PER IL TERRITORIO</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Picture 5" descr="C:\Users\federicaparenti\Desktop\comuni.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1563638"/>
            <a:ext cx="864096" cy="97978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Immagine 5" descr="fotolia_164729246.jpg"/>
          <p:cNvPicPr>
            <a:picLocks noChangeAspect="1"/>
          </p:cNvPicPr>
          <p:nvPr/>
        </p:nvPicPr>
        <p:blipFill>
          <a:blip r:embed="rId3" cstate="print"/>
          <a:stretch>
            <a:fillRect/>
          </a:stretch>
        </p:blipFill>
        <p:spPr>
          <a:xfrm>
            <a:off x="179512" y="3075806"/>
            <a:ext cx="2304256" cy="1299600"/>
          </a:xfrm>
          <a:prstGeom prst="ellipse">
            <a:avLst/>
          </a:prstGeom>
          <a:ln>
            <a:noFill/>
          </a:ln>
          <a:effectLst>
            <a:softEdge rad="112500"/>
          </a:effectLst>
        </p:spPr>
      </p:pic>
    </p:spTree>
    <p:extLst>
      <p:ext uri="{BB962C8B-B14F-4D97-AF65-F5344CB8AC3E}">
        <p14:creationId xmlns="" xmlns:p14="http://schemas.microsoft.com/office/powerpoint/2010/main" val="422499598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195736" y="1491630"/>
            <a:ext cx="6048672" cy="3170099"/>
          </a:xfrm>
          <a:prstGeom prst="rect">
            <a:avLst/>
          </a:prstGeom>
        </p:spPr>
        <p:txBody>
          <a:bodyPr wrap="square">
            <a:spAutoFit/>
          </a:bodyPr>
          <a:lstStyle/>
          <a:p>
            <a:r>
              <a:rPr lang="it-IT" sz="2000" dirty="0" smtClean="0"/>
              <a:t>Concludere </a:t>
            </a:r>
            <a:r>
              <a:rPr lang="it-IT" sz="2000" b="1" dirty="0"/>
              <a:t>iter approvazione PTR</a:t>
            </a:r>
            <a:r>
              <a:rPr lang="it-IT" sz="2000" dirty="0"/>
              <a:t> con approccio attento ad aspetti orientativi/qualitativi per coordinamento con pianificazione provinciale e </a:t>
            </a:r>
            <a:r>
              <a:rPr lang="it-IT" sz="2000" dirty="0" smtClean="0"/>
              <a:t>comunale</a:t>
            </a:r>
          </a:p>
          <a:p>
            <a:endParaRPr lang="it-IT" sz="2000" dirty="0"/>
          </a:p>
          <a:p>
            <a:r>
              <a:rPr lang="it-IT" sz="2000" dirty="0"/>
              <a:t>Lavorare a </a:t>
            </a:r>
            <a:r>
              <a:rPr lang="it-IT" sz="2000" b="1" dirty="0"/>
              <a:t>regolamento edilizio tipo</a:t>
            </a:r>
            <a:r>
              <a:rPr lang="it-IT" sz="2000" dirty="0"/>
              <a:t>, modulistica edilizia unificata, riforma Testo unico sull’edilizia DPR </a:t>
            </a:r>
            <a:r>
              <a:rPr lang="it-IT" sz="2000" dirty="0" smtClean="0"/>
              <a:t>380/2001</a:t>
            </a:r>
          </a:p>
          <a:p>
            <a:endParaRPr lang="it-IT" sz="2000" dirty="0"/>
          </a:p>
          <a:p>
            <a:r>
              <a:rPr lang="it-IT" sz="2000" dirty="0"/>
              <a:t>Costituzione di una </a:t>
            </a:r>
            <a:r>
              <a:rPr lang="it-IT" sz="2000" b="1" dirty="0"/>
              <a:t>sede tecnica operativa </a:t>
            </a:r>
            <a:r>
              <a:rPr lang="it-IT" sz="2000" dirty="0"/>
              <a:t>a cui i Comuni possano rivolgersi per supporto tecnico operativo per valutare i </a:t>
            </a:r>
            <a:r>
              <a:rPr lang="it-IT" sz="2000" dirty="0" smtClean="0"/>
              <a:t>progetti</a:t>
            </a:r>
            <a:endParaRPr lang="it-IT" sz="2000"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PER IL TERRITORIO</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Immagine 3" descr="fotolia_127295044.jpg"/>
          <p:cNvPicPr>
            <a:picLocks noChangeAspect="1"/>
          </p:cNvPicPr>
          <p:nvPr/>
        </p:nvPicPr>
        <p:blipFill>
          <a:blip r:embed="rId2" cstate="print"/>
          <a:stretch>
            <a:fillRect/>
          </a:stretch>
        </p:blipFill>
        <p:spPr>
          <a:xfrm>
            <a:off x="395536" y="3363838"/>
            <a:ext cx="1656184" cy="1656184"/>
          </a:xfrm>
          <a:prstGeom prst="rect">
            <a:avLst/>
          </a:prstGeom>
        </p:spPr>
      </p:pic>
      <p:pic>
        <p:nvPicPr>
          <p:cNvPr id="6" name="Immagine 5" descr="fotolia_163234856.jpg"/>
          <p:cNvPicPr>
            <a:picLocks noChangeAspect="1"/>
          </p:cNvPicPr>
          <p:nvPr/>
        </p:nvPicPr>
        <p:blipFill>
          <a:blip r:embed="rId3" cstate="print"/>
          <a:stretch>
            <a:fillRect/>
          </a:stretch>
        </p:blipFill>
        <p:spPr>
          <a:xfrm>
            <a:off x="-108520" y="1563638"/>
            <a:ext cx="2280491" cy="1468636"/>
          </a:xfrm>
          <a:prstGeom prst="rect">
            <a:avLst/>
          </a:prstGeom>
        </p:spPr>
      </p:pic>
    </p:spTree>
    <p:extLst>
      <p:ext uri="{BB962C8B-B14F-4D97-AF65-F5344CB8AC3E}">
        <p14:creationId xmlns="" xmlns:p14="http://schemas.microsoft.com/office/powerpoint/2010/main" val="422499598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 xmlns:a14="http://schemas.microsoft.com/office/drawing/2010/main" val="0"/>
              </a:ext>
            </a:extLst>
          </a:blip>
          <a:srcRect l="4812" t="9315" r="4503" b="6112"/>
          <a:stretch/>
        </p:blipFill>
        <p:spPr>
          <a:xfrm>
            <a:off x="323528" y="1255068"/>
            <a:ext cx="4169433" cy="3888432"/>
          </a:xfrm>
          <a:prstGeom prst="rect">
            <a:avLst/>
          </a:prstGeom>
        </p:spPr>
      </p:pic>
      <p:sp>
        <p:nvSpPr>
          <p:cNvPr id="4" name="Titolo 3"/>
          <p:cNvSpPr>
            <a:spLocks noGrp="1"/>
          </p:cNvSpPr>
          <p:nvPr>
            <p:ph type="title"/>
          </p:nvPr>
        </p:nvSpPr>
        <p:spPr>
          <a:xfrm>
            <a:off x="3923928" y="1491630"/>
            <a:ext cx="5040560" cy="2232248"/>
          </a:xfrm>
        </p:spPr>
        <p:txBody>
          <a:bodyPr>
            <a:noAutofit/>
          </a:bodyPr>
          <a:lstStyle/>
          <a:p>
            <a:pPr algn="l">
              <a:lnSpc>
                <a:spcPts val="4000"/>
              </a:lnSpc>
            </a:pPr>
            <a:r>
              <a:rPr lang="it-IT" sz="3600" dirty="0" smtClean="0">
                <a:solidFill>
                  <a:srgbClr val="0070C0"/>
                </a:solidFill>
                <a:latin typeface="Arial" panose="020B0604020202020204" pitchFamily="34" charset="0"/>
                <a:cs typeface="Arial" panose="020B0604020202020204" pitchFamily="34" charset="0"/>
              </a:rPr>
              <a:t>PROTEZIONE CIVILE, SICUREZZA URBANA E POLIZIA LOCALE</a:t>
            </a:r>
            <a:endParaRPr lang="it-IT" sz="3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9079086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descr="fotolia_128337690.jpg"/>
          <p:cNvPicPr>
            <a:picLocks noChangeAspect="1"/>
          </p:cNvPicPr>
          <p:nvPr/>
        </p:nvPicPr>
        <p:blipFill>
          <a:blip r:embed="rId2" cstate="print"/>
          <a:stretch>
            <a:fillRect/>
          </a:stretch>
        </p:blipFill>
        <p:spPr>
          <a:xfrm>
            <a:off x="6444208" y="3723878"/>
            <a:ext cx="2814396" cy="1491630"/>
          </a:xfrm>
          <a:prstGeom prst="rect">
            <a:avLst/>
          </a:prstGeom>
        </p:spPr>
      </p:pic>
      <p:pic>
        <p:nvPicPr>
          <p:cNvPr id="25" name="Immagine 24" descr="fotolia_136206542.jpg"/>
          <p:cNvPicPr>
            <a:picLocks noChangeAspect="1"/>
          </p:cNvPicPr>
          <p:nvPr/>
        </p:nvPicPr>
        <p:blipFill>
          <a:blip r:embed="rId3" cstate="print"/>
          <a:stretch>
            <a:fillRect/>
          </a:stretch>
        </p:blipFill>
        <p:spPr>
          <a:xfrm>
            <a:off x="0" y="2571750"/>
            <a:ext cx="1979712" cy="1979712"/>
          </a:xfrm>
          <a:prstGeom prst="rect">
            <a:avLst/>
          </a:prstGeom>
        </p:spPr>
      </p:pic>
      <p:sp>
        <p:nvSpPr>
          <p:cNvPr id="15" name="Freccia in giù 14"/>
          <p:cNvSpPr/>
          <p:nvPr/>
        </p:nvSpPr>
        <p:spPr>
          <a:xfrm>
            <a:off x="4211960" y="3003798"/>
            <a:ext cx="324036" cy="432048"/>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1155901" y="3651076"/>
            <a:ext cx="3110319" cy="904436"/>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4" name="Rettangolo arrotondato 13"/>
          <p:cNvSpPr/>
          <p:nvPr/>
        </p:nvSpPr>
        <p:spPr>
          <a:xfrm>
            <a:off x="4499992" y="3642271"/>
            <a:ext cx="2880320" cy="9132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6" name="Rettangolo 15"/>
          <p:cNvSpPr/>
          <p:nvPr/>
        </p:nvSpPr>
        <p:spPr>
          <a:xfrm>
            <a:off x="1187624" y="3723878"/>
            <a:ext cx="2911312" cy="738664"/>
          </a:xfrm>
          <a:prstGeom prst="rect">
            <a:avLst/>
          </a:prstGeom>
        </p:spPr>
        <p:txBody>
          <a:bodyPr wrap="square">
            <a:spAutoFit/>
          </a:bodyPr>
          <a:lstStyle/>
          <a:p>
            <a:pPr algn="ctr"/>
            <a:r>
              <a:rPr lang="it-IT" sz="1400" b="1" cap="all" dirty="0">
                <a:solidFill>
                  <a:schemeClr val="bg1"/>
                </a:solidFill>
              </a:rPr>
              <a:t>task force di pronto intervento PER offrire </a:t>
            </a:r>
          </a:p>
          <a:p>
            <a:pPr algn="ctr"/>
            <a:r>
              <a:rPr lang="it-IT" sz="1400" b="1" cap="all" dirty="0">
                <a:solidFill>
                  <a:schemeClr val="bg1"/>
                </a:solidFill>
              </a:rPr>
              <a:t>supporto logistico </a:t>
            </a:r>
          </a:p>
        </p:txBody>
      </p:sp>
      <p:sp>
        <p:nvSpPr>
          <p:cNvPr id="17" name="Rettangolo 16"/>
          <p:cNvSpPr/>
          <p:nvPr/>
        </p:nvSpPr>
        <p:spPr>
          <a:xfrm>
            <a:off x="4590256" y="3728341"/>
            <a:ext cx="2790056" cy="738664"/>
          </a:xfrm>
          <a:prstGeom prst="rect">
            <a:avLst/>
          </a:prstGeom>
        </p:spPr>
        <p:txBody>
          <a:bodyPr wrap="square">
            <a:spAutoFit/>
          </a:bodyPr>
          <a:lstStyle/>
          <a:p>
            <a:pPr algn="ctr"/>
            <a:r>
              <a:rPr lang="it-IT" sz="1400" b="1" cap="all" dirty="0">
                <a:solidFill>
                  <a:schemeClr val="bg1"/>
                </a:solidFill>
              </a:rPr>
              <a:t>albo dipendenti comunali</a:t>
            </a:r>
          </a:p>
          <a:p>
            <a:pPr algn="ctr"/>
            <a:r>
              <a:rPr lang="it-IT" sz="1400" b="1" cap="all" dirty="0">
                <a:solidFill>
                  <a:schemeClr val="bg1"/>
                </a:solidFill>
              </a:rPr>
              <a:t> Con esperienze di intervento IN CASI </a:t>
            </a:r>
            <a:r>
              <a:rPr lang="it-IT" sz="1400" b="1" cap="all" dirty="0" err="1">
                <a:solidFill>
                  <a:schemeClr val="bg1"/>
                </a:solidFill>
              </a:rPr>
              <a:t>DI</a:t>
            </a:r>
            <a:r>
              <a:rPr lang="it-IT" sz="1400" b="1" cap="all" dirty="0">
                <a:solidFill>
                  <a:schemeClr val="bg1"/>
                </a:solidFill>
              </a:rPr>
              <a:t> </a:t>
            </a:r>
            <a:r>
              <a:rPr lang="it-IT" sz="1400" b="1" cap="all" dirty="0" err="1" smtClean="0">
                <a:solidFill>
                  <a:schemeClr val="bg1"/>
                </a:solidFill>
              </a:rPr>
              <a:t>CALAMITà</a:t>
            </a:r>
            <a:endParaRPr lang="it-IT" sz="1400" b="1" cap="all" dirty="0">
              <a:solidFill>
                <a:schemeClr val="bg1"/>
              </a:solidFill>
            </a:endParaRPr>
          </a:p>
        </p:txBody>
      </p:sp>
      <p:sp>
        <p:nvSpPr>
          <p:cNvPr id="19"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PROTEZIONE CIVILE, SICUREZZA URBANA E POLIZIA LOCALE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5" name="CasellaDiTesto 4"/>
          <p:cNvSpPr txBox="1"/>
          <p:nvPr/>
        </p:nvSpPr>
        <p:spPr>
          <a:xfrm>
            <a:off x="971600" y="2119957"/>
            <a:ext cx="1584176" cy="307777"/>
          </a:xfrm>
          <a:prstGeom prst="rect">
            <a:avLst/>
          </a:prstGeom>
          <a:noFill/>
        </p:spPr>
        <p:txBody>
          <a:bodyPr wrap="square" rtlCol="0">
            <a:spAutoFit/>
          </a:bodyPr>
          <a:lstStyle/>
          <a:p>
            <a:r>
              <a:rPr lang="it-IT" sz="1400" dirty="0">
                <a:solidFill>
                  <a:schemeClr val="tx2"/>
                </a:solidFill>
              </a:rPr>
              <a:t>ANCI LOMBARDIA</a:t>
            </a:r>
          </a:p>
        </p:txBody>
      </p:sp>
      <p:sp>
        <p:nvSpPr>
          <p:cNvPr id="9" name="Ovale 8"/>
          <p:cNvSpPr/>
          <p:nvPr/>
        </p:nvSpPr>
        <p:spPr>
          <a:xfrm>
            <a:off x="827584" y="1995686"/>
            <a:ext cx="1764196" cy="530370"/>
          </a:xfrm>
          <a:prstGeom prst="ellipse">
            <a:avLst/>
          </a:prstGeom>
          <a:no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 name="CasellaDiTesto 5"/>
          <p:cNvSpPr txBox="1"/>
          <p:nvPr/>
        </p:nvSpPr>
        <p:spPr>
          <a:xfrm>
            <a:off x="3563888" y="1958611"/>
            <a:ext cx="1584176" cy="738664"/>
          </a:xfrm>
          <a:prstGeom prst="rect">
            <a:avLst/>
          </a:prstGeom>
          <a:noFill/>
          <a:ln>
            <a:noFill/>
          </a:ln>
        </p:spPr>
        <p:txBody>
          <a:bodyPr wrap="square" rtlCol="0">
            <a:spAutoFit/>
          </a:bodyPr>
          <a:lstStyle/>
          <a:p>
            <a:pPr algn="ctr"/>
            <a:r>
              <a:rPr lang="it-IT" sz="1400" dirty="0">
                <a:solidFill>
                  <a:srgbClr val="C00000"/>
                </a:solidFill>
              </a:rPr>
              <a:t>RAPPRESENTANTI DELLE </a:t>
            </a:r>
            <a:r>
              <a:rPr lang="it-IT" sz="1400" dirty="0" smtClean="0">
                <a:solidFill>
                  <a:srgbClr val="C00000"/>
                </a:solidFill>
              </a:rPr>
              <a:t>CITTÀ CAPOLUOGO</a:t>
            </a:r>
            <a:endParaRPr lang="it-IT" sz="1400" dirty="0">
              <a:solidFill>
                <a:srgbClr val="C00000"/>
              </a:solidFill>
            </a:endParaRPr>
          </a:p>
        </p:txBody>
      </p:sp>
      <p:sp>
        <p:nvSpPr>
          <p:cNvPr id="10" name="Ovale 9"/>
          <p:cNvSpPr/>
          <p:nvPr/>
        </p:nvSpPr>
        <p:spPr>
          <a:xfrm>
            <a:off x="3491880" y="1779662"/>
            <a:ext cx="1728192" cy="1096562"/>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7" name="CasellaDiTesto 6"/>
          <p:cNvSpPr txBox="1"/>
          <p:nvPr/>
        </p:nvSpPr>
        <p:spPr>
          <a:xfrm>
            <a:off x="6084168" y="1924929"/>
            <a:ext cx="1584176" cy="954107"/>
          </a:xfrm>
          <a:prstGeom prst="rect">
            <a:avLst/>
          </a:prstGeom>
          <a:noFill/>
        </p:spPr>
        <p:txBody>
          <a:bodyPr wrap="square" rtlCol="0">
            <a:spAutoFit/>
          </a:bodyPr>
          <a:lstStyle/>
          <a:p>
            <a:pPr algn="ctr"/>
            <a:r>
              <a:rPr lang="it-IT" sz="1400" dirty="0">
                <a:solidFill>
                  <a:srgbClr val="00B050"/>
                </a:solidFill>
              </a:rPr>
              <a:t>RAPPRESENTANTI DELLE </a:t>
            </a:r>
            <a:r>
              <a:rPr lang="it-IT" sz="1400" dirty="0" smtClean="0">
                <a:solidFill>
                  <a:srgbClr val="00B050"/>
                </a:solidFill>
              </a:rPr>
              <a:t>SPECIFICITÀ TERRITORIALI </a:t>
            </a:r>
            <a:r>
              <a:rPr lang="it-IT" sz="1400" dirty="0">
                <a:solidFill>
                  <a:srgbClr val="00B050"/>
                </a:solidFill>
              </a:rPr>
              <a:t>A RISCHIO</a:t>
            </a:r>
          </a:p>
        </p:txBody>
      </p:sp>
      <p:sp>
        <p:nvSpPr>
          <p:cNvPr id="11" name="Ovale 10"/>
          <p:cNvSpPr/>
          <p:nvPr/>
        </p:nvSpPr>
        <p:spPr>
          <a:xfrm>
            <a:off x="5940152" y="1779662"/>
            <a:ext cx="1944216" cy="1178878"/>
          </a:xfrm>
          <a:prstGeom prst="ellipse">
            <a:avLst/>
          </a:prstGeom>
          <a:noFill/>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12" name="Croce 11"/>
          <p:cNvSpPr/>
          <p:nvPr/>
        </p:nvSpPr>
        <p:spPr>
          <a:xfrm>
            <a:off x="2843808" y="1995686"/>
            <a:ext cx="432048" cy="495908"/>
          </a:xfrm>
          <a:prstGeom prst="mathPlus">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Croce 19"/>
          <p:cNvSpPr/>
          <p:nvPr/>
        </p:nvSpPr>
        <p:spPr>
          <a:xfrm>
            <a:off x="5364088" y="1995686"/>
            <a:ext cx="432048" cy="495908"/>
          </a:xfrm>
          <a:prstGeom prst="mathPlus">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13749371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87824" y="2083384"/>
            <a:ext cx="2852318" cy="1080120"/>
          </a:xfrm>
          <a:prstGeom prst="rect">
            <a:avLst/>
          </a:prstGeom>
        </p:spPr>
      </p:pic>
    </p:spTree>
    <p:extLst>
      <p:ext uri="{BB962C8B-B14F-4D97-AF65-F5344CB8AC3E}">
        <p14:creationId xmlns="" xmlns:p14="http://schemas.microsoft.com/office/powerpoint/2010/main" val="10930869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cstate="print">
            <a:extLst>
              <a:ext uri="{28A0092B-C50C-407E-A947-70E740481C1C}">
                <a14:useLocalDpi xmlns="" xmlns:a14="http://schemas.microsoft.com/office/drawing/2010/main" val="0"/>
              </a:ext>
            </a:extLst>
          </a:blip>
          <a:srcRect t="13138" b="10469"/>
          <a:stretch/>
        </p:blipFill>
        <p:spPr>
          <a:xfrm flipH="1">
            <a:off x="899592" y="1491630"/>
            <a:ext cx="1893611" cy="1446574"/>
          </a:xfrm>
          <a:prstGeom prst="rect">
            <a:avLst/>
          </a:prstGeom>
        </p:spPr>
      </p:pic>
      <p:sp>
        <p:nvSpPr>
          <p:cNvPr id="3" name="Rettangolo 2"/>
          <p:cNvSpPr/>
          <p:nvPr/>
        </p:nvSpPr>
        <p:spPr>
          <a:xfrm>
            <a:off x="3059832" y="1707654"/>
            <a:ext cx="5011300" cy="2677656"/>
          </a:xfrm>
          <a:prstGeom prst="rect">
            <a:avLst/>
          </a:prstGeom>
        </p:spPr>
        <p:txBody>
          <a:bodyPr wrap="square">
            <a:spAutoFit/>
          </a:bodyPr>
          <a:lstStyle/>
          <a:p>
            <a:r>
              <a:rPr lang="it-IT" sz="2400" b="1" dirty="0" smtClean="0"/>
              <a:t>Impegno </a:t>
            </a:r>
            <a:r>
              <a:rPr lang="it-IT" sz="2400" b="1" dirty="0"/>
              <a:t>congiunto </a:t>
            </a:r>
            <a:r>
              <a:rPr lang="it-IT" sz="2400" dirty="0"/>
              <a:t>per assicurare </a:t>
            </a:r>
            <a:r>
              <a:rPr lang="it-IT" sz="2400" dirty="0" smtClean="0"/>
              <a:t/>
            </a:r>
            <a:br>
              <a:rPr lang="it-IT" sz="2400" dirty="0" smtClean="0"/>
            </a:br>
            <a:r>
              <a:rPr lang="it-IT" sz="2400" dirty="0" smtClean="0"/>
              <a:t>il </a:t>
            </a:r>
            <a:r>
              <a:rPr lang="it-IT" sz="2400" dirty="0"/>
              <a:t>rispetto delle leggi </a:t>
            </a:r>
            <a:r>
              <a:rPr lang="it-IT" sz="2400" dirty="0" smtClean="0"/>
              <a:t>denunciando </a:t>
            </a:r>
            <a:r>
              <a:rPr lang="it-IT" sz="2400" dirty="0"/>
              <a:t>ingerenze malavitose ed episodi mafiosi.</a:t>
            </a:r>
          </a:p>
          <a:p>
            <a:endParaRPr lang="it-IT" sz="2400" dirty="0"/>
          </a:p>
          <a:p>
            <a:r>
              <a:rPr lang="it-IT" sz="2400" dirty="0" smtClean="0"/>
              <a:t>Sostenere i </a:t>
            </a:r>
            <a:r>
              <a:rPr lang="it-IT" sz="2400" dirty="0"/>
              <a:t>Comuni che introducono stringenti </a:t>
            </a:r>
            <a:r>
              <a:rPr lang="it-IT" sz="2400" b="1" dirty="0"/>
              <a:t>normative anti-</a:t>
            </a:r>
            <a:r>
              <a:rPr lang="it-IT" sz="2400" b="1" dirty="0" err="1"/>
              <a:t>ludopatia</a:t>
            </a:r>
            <a:r>
              <a:rPr lang="it-IT" sz="2400" dirty="0"/>
              <a:t>.</a:t>
            </a:r>
          </a:p>
        </p:txBody>
      </p:sp>
      <p:pic>
        <p:nvPicPr>
          <p:cNvPr id="8" name="Picture 2" descr="C:\Users\federicaparenti\Desktop\San_Fior_-_No_Slo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3147814"/>
            <a:ext cx="1574564" cy="157456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LEGALITÀ E </a:t>
            </a:r>
            <a:r>
              <a:rPr lang="it-IT" sz="1400" dirty="0">
                <a:solidFill>
                  <a:srgbClr val="0070C0"/>
                </a:solidFill>
                <a:latin typeface="Arial" panose="020B0604020202020204" pitchFamily="34" charset="0"/>
                <a:cs typeface="Arial" panose="020B0604020202020204" pitchFamily="34" charset="0"/>
              </a:rPr>
              <a:t>LOTTA </a:t>
            </a:r>
            <a:r>
              <a:rPr lang="it-IT" sz="1400" dirty="0" smtClean="0">
                <a:solidFill>
                  <a:srgbClr val="0070C0"/>
                </a:solidFill>
                <a:latin typeface="Arial" panose="020B0604020202020204" pitchFamily="34" charset="0"/>
                <a:cs typeface="Arial" panose="020B0604020202020204" pitchFamily="34" charset="0"/>
              </a:rPr>
              <a:t>ALLE </a:t>
            </a:r>
            <a:r>
              <a:rPr lang="it-IT" sz="1400" dirty="0">
                <a:solidFill>
                  <a:srgbClr val="0070C0"/>
                </a:solidFill>
                <a:latin typeface="Arial" panose="020B0604020202020204" pitchFamily="34" charset="0"/>
                <a:cs typeface="Arial" panose="020B0604020202020204" pitchFamily="34" charset="0"/>
              </a:rPr>
              <a:t>MAFIE</a:t>
            </a:r>
          </a:p>
        </p:txBody>
      </p:sp>
    </p:spTree>
    <p:extLst>
      <p:ext uri="{BB962C8B-B14F-4D97-AF65-F5344CB8AC3E}">
        <p14:creationId xmlns="" xmlns:p14="http://schemas.microsoft.com/office/powerpoint/2010/main" val="354263868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 xmlns:a14="http://schemas.microsoft.com/office/drawing/2010/main" val="0"/>
              </a:ext>
            </a:extLst>
          </a:blip>
          <a:srcRect t="7155"/>
          <a:stretch/>
        </p:blipFill>
        <p:spPr>
          <a:xfrm>
            <a:off x="0" y="960249"/>
            <a:ext cx="4680520" cy="4345643"/>
          </a:xfrm>
          <a:prstGeom prst="rect">
            <a:avLst/>
          </a:prstGeom>
        </p:spPr>
      </p:pic>
      <p:sp>
        <p:nvSpPr>
          <p:cNvPr id="4" name="Titolo 3"/>
          <p:cNvSpPr>
            <a:spLocks noGrp="1"/>
          </p:cNvSpPr>
          <p:nvPr>
            <p:ph type="title"/>
          </p:nvPr>
        </p:nvSpPr>
        <p:spPr>
          <a:xfrm>
            <a:off x="4427984" y="1779662"/>
            <a:ext cx="3744416" cy="1364261"/>
          </a:xfrm>
        </p:spPr>
        <p:txBody>
          <a:bodyPr>
            <a:normAutofit fontScale="90000"/>
          </a:bodyPr>
          <a:lstStyle/>
          <a:p>
            <a:pPr algn="l">
              <a:lnSpc>
                <a:spcPts val="5700"/>
              </a:lnSpc>
            </a:pPr>
            <a:r>
              <a:rPr lang="it-IT" sz="6000" dirty="0" smtClean="0">
                <a:solidFill>
                  <a:srgbClr val="0070C0"/>
                </a:solidFill>
                <a:latin typeface="Arial" panose="020B0604020202020204" pitchFamily="34" charset="0"/>
                <a:cs typeface="Arial" panose="020B0604020202020204" pitchFamily="34" charset="0"/>
              </a:rPr>
              <a:t>FINANZA LOCALE</a:t>
            </a:r>
            <a:endParaRPr lang="it-IT"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0310646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fotolia_166865712.jpg"/>
          <p:cNvPicPr>
            <a:picLocks noChangeAspect="1"/>
          </p:cNvPicPr>
          <p:nvPr/>
        </p:nvPicPr>
        <p:blipFill>
          <a:blip r:embed="rId2" cstate="print"/>
          <a:stretch>
            <a:fillRect/>
          </a:stretch>
        </p:blipFill>
        <p:spPr>
          <a:xfrm>
            <a:off x="-180528" y="1347614"/>
            <a:ext cx="3003798" cy="3003798"/>
          </a:xfrm>
          <a:prstGeom prst="rect">
            <a:avLst/>
          </a:prstGeom>
        </p:spPr>
      </p:pic>
      <p:sp>
        <p:nvSpPr>
          <p:cNvPr id="5" name="Rettangolo 4"/>
          <p:cNvSpPr/>
          <p:nvPr/>
        </p:nvSpPr>
        <p:spPr>
          <a:xfrm>
            <a:off x="2555776" y="1995686"/>
            <a:ext cx="5760640" cy="1938992"/>
          </a:xfrm>
          <a:prstGeom prst="rect">
            <a:avLst/>
          </a:prstGeom>
        </p:spPr>
        <p:txBody>
          <a:bodyPr wrap="square">
            <a:spAutoFit/>
          </a:bodyPr>
          <a:lstStyle/>
          <a:p>
            <a:r>
              <a:rPr lang="it-IT" sz="2400" dirty="0"/>
              <a:t>Istituzionalizzare l’esperienza dei </a:t>
            </a:r>
            <a:r>
              <a:rPr lang="it-IT" sz="2400" b="1" dirty="0"/>
              <a:t>patti regionali </a:t>
            </a:r>
            <a:r>
              <a:rPr lang="it-IT" sz="2400" dirty="0" smtClean="0"/>
              <a:t>con </a:t>
            </a:r>
            <a:r>
              <a:rPr lang="it-IT" sz="2400" dirty="0"/>
              <a:t>la messa a disposizione di spazi verticali </a:t>
            </a:r>
            <a:r>
              <a:rPr lang="it-IT" sz="2400" dirty="0" smtClean="0"/>
              <a:t>da </a:t>
            </a:r>
            <a:r>
              <a:rPr lang="it-IT" sz="2400" dirty="0"/>
              <a:t>parte della Regione e la ripartizione attraverso </a:t>
            </a:r>
            <a:r>
              <a:rPr lang="it-IT" sz="2400" b="1" dirty="0"/>
              <a:t>l’indice sintetico di virtuosità</a:t>
            </a:r>
            <a:r>
              <a:rPr lang="it-IT" sz="2400" dirty="0" smtClean="0"/>
              <a:t>.</a:t>
            </a:r>
            <a:endParaRPr lang="it-IT" sz="2400" dirty="0"/>
          </a:p>
        </p:txBody>
      </p:sp>
      <p:sp>
        <p:nvSpPr>
          <p:cNvPr id="4" name="Titolo 3"/>
          <p:cNvSpPr>
            <a:spLocks noGrp="1"/>
          </p:cNvSpPr>
          <p:nvPr>
            <p:ph type="title"/>
          </p:nvPr>
        </p:nvSpPr>
        <p:spPr>
          <a:xfrm>
            <a:off x="0" y="843558"/>
            <a:ext cx="5760640" cy="432048"/>
          </a:xfrm>
        </p:spPr>
        <p:txBody>
          <a:bodyPr>
            <a:noAutofit/>
          </a:bodyPr>
          <a:lstStyle/>
          <a:p>
            <a:pPr algn="l"/>
            <a:r>
              <a:rPr lang="it-IT" sz="1400" dirty="0" smtClean="0">
                <a:solidFill>
                  <a:srgbClr val="0070C0"/>
                </a:solidFill>
                <a:latin typeface="Arial" panose="020B0604020202020204" pitchFamily="34" charset="0"/>
                <a:cs typeface="Arial" panose="020B0604020202020204" pitchFamily="34" charset="0"/>
              </a:rPr>
              <a:t>FINANZA LOCALE</a:t>
            </a:r>
            <a:endParaRPr lang="it-IT"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2786948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55576" y="1635646"/>
            <a:ext cx="3168352" cy="2246769"/>
          </a:xfrm>
          <a:prstGeom prst="rect">
            <a:avLst/>
          </a:prstGeom>
        </p:spPr>
        <p:txBody>
          <a:bodyPr wrap="square">
            <a:spAutoFit/>
          </a:bodyPr>
          <a:lstStyle/>
          <a:p>
            <a:r>
              <a:rPr lang="it-IT" sz="2000" dirty="0" smtClean="0"/>
              <a:t>Per una </a:t>
            </a:r>
            <a:r>
              <a:rPr lang="it-IT" sz="2000" b="1" dirty="0"/>
              <a:t>maggiore autonomia</a:t>
            </a:r>
            <a:r>
              <a:rPr lang="it-IT" sz="2000" dirty="0"/>
              <a:t>, Regione deve svolgere, per Comuni, Province e Città Metropolitana un ruolo di </a:t>
            </a:r>
            <a:r>
              <a:rPr lang="it-IT" sz="2000" b="1" dirty="0"/>
              <a:t>Coordinamento della finanza territoriale</a:t>
            </a:r>
            <a:r>
              <a:rPr lang="it-IT" sz="2000" dirty="0" smtClean="0"/>
              <a:t>:</a:t>
            </a:r>
          </a:p>
        </p:txBody>
      </p:sp>
      <p:sp>
        <p:nvSpPr>
          <p:cNvPr id="9"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400" b="0" i="0" u="none" strike="noStrike" kern="1200" cap="none" spc="0" normalizeH="0" baseline="0" noProof="0" dirty="0" smtClean="0">
                <a:ln>
                  <a:noFill/>
                </a:ln>
                <a:solidFill>
                  <a:srgbClr val="0070C0"/>
                </a:solidFill>
                <a:effectLst/>
                <a:uLnTx/>
                <a:uFillTx/>
                <a:latin typeface="Arial" panose="020B0604020202020204" pitchFamily="34" charset="0"/>
                <a:ea typeface="+mj-ea"/>
                <a:cs typeface="Arial" panose="020B0604020202020204" pitchFamily="34" charset="0"/>
              </a:rPr>
              <a:t>FINANZA LOCALE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10" name="Rettangolo 9"/>
          <p:cNvSpPr/>
          <p:nvPr/>
        </p:nvSpPr>
        <p:spPr>
          <a:xfrm>
            <a:off x="3851920" y="1347614"/>
            <a:ext cx="5184576" cy="3200876"/>
          </a:xfrm>
          <a:prstGeom prst="rect">
            <a:avLst/>
          </a:prstGeom>
        </p:spPr>
        <p:txBody>
          <a:bodyPr wrap="square">
            <a:spAutoFit/>
          </a:bodyPr>
          <a:lstStyle/>
          <a:p>
            <a:pPr marL="457200" indent="-457200"/>
            <a:endParaRPr lang="it-IT" sz="2000" dirty="0"/>
          </a:p>
          <a:p>
            <a:pPr marL="914400" lvl="1" indent="-457200">
              <a:buFont typeface="Wingdings" panose="05000000000000000000" pitchFamily="2" charset="2"/>
              <a:buChar char="ü"/>
            </a:pPr>
            <a:r>
              <a:rPr lang="it-IT" sz="1400" dirty="0"/>
              <a:t>Regione può porsi </a:t>
            </a:r>
            <a:r>
              <a:rPr lang="it-IT" sz="1400" b="1" dirty="0"/>
              <a:t>come garante del raggiungimento degli obiettivi finanziari assegnati </a:t>
            </a:r>
            <a:r>
              <a:rPr lang="it-IT" sz="1400" dirty="0"/>
              <a:t>all’intero comparto lombardo con l’individuazione di criteri definiti attraverso concertazione con associazioni rappresentative degli Enti locali (ANCI e UPL) per l’utilizzo degli avanzi accantonati</a:t>
            </a:r>
            <a:r>
              <a:rPr lang="it-IT" sz="1400" dirty="0" smtClean="0"/>
              <a:t>,</a:t>
            </a:r>
          </a:p>
          <a:p>
            <a:pPr marL="914400" lvl="1" indent="-457200"/>
            <a:endParaRPr lang="it-IT" sz="1400" dirty="0"/>
          </a:p>
          <a:p>
            <a:pPr marL="914400" lvl="1" indent="-457200">
              <a:buFont typeface="Wingdings" panose="05000000000000000000" pitchFamily="2" charset="2"/>
              <a:buChar char="ü"/>
            </a:pPr>
            <a:r>
              <a:rPr lang="it-IT" sz="1400" dirty="0"/>
              <a:t>possibilità di </a:t>
            </a:r>
            <a:r>
              <a:rPr lang="it-IT" sz="1400" b="1" dirty="0"/>
              <a:t>utilizzo dell’eventuale </a:t>
            </a:r>
            <a:r>
              <a:rPr lang="it-IT" sz="1400" b="1" dirty="0" err="1"/>
              <a:t>overshooting</a:t>
            </a:r>
            <a:r>
              <a:rPr lang="it-IT" sz="1400" b="1" dirty="0"/>
              <a:t> </a:t>
            </a:r>
            <a:r>
              <a:rPr lang="it-IT" sz="1400" dirty="0"/>
              <a:t>all’interno del sistema regionale per ottimizzare e flessibilizzare le possibilità di investimento, </a:t>
            </a:r>
            <a:endParaRPr lang="it-IT" sz="1400" dirty="0" smtClean="0"/>
          </a:p>
          <a:p>
            <a:pPr marL="914400" lvl="1" indent="-457200"/>
            <a:endParaRPr lang="it-IT" sz="1400" dirty="0"/>
          </a:p>
          <a:p>
            <a:pPr marL="914400" lvl="1" indent="-457200">
              <a:buFont typeface="Wingdings" panose="05000000000000000000" pitchFamily="2" charset="2"/>
              <a:buChar char="ü"/>
            </a:pPr>
            <a:r>
              <a:rPr lang="it-IT" sz="1400" dirty="0"/>
              <a:t>realizzare una possibile </a:t>
            </a:r>
            <a:r>
              <a:rPr lang="it-IT" sz="1400" b="1" dirty="0"/>
              <a:t>perequazione regionale </a:t>
            </a:r>
            <a:r>
              <a:rPr lang="it-IT" sz="1400" dirty="0"/>
              <a:t>che superi le criticità oggi presenti.</a:t>
            </a:r>
          </a:p>
        </p:txBody>
      </p:sp>
    </p:spTree>
    <p:extLst>
      <p:ext uri="{BB962C8B-B14F-4D97-AF65-F5344CB8AC3E}">
        <p14:creationId xmlns="" xmlns:p14="http://schemas.microsoft.com/office/powerpoint/2010/main" val="222786948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 xmlns:a14="http://schemas.microsoft.com/office/drawing/2010/main" val="0"/>
              </a:ext>
            </a:extLst>
          </a:blip>
          <a:srcRect l="7079" t="3446" b="3656"/>
          <a:stretch/>
        </p:blipFill>
        <p:spPr>
          <a:xfrm>
            <a:off x="181707" y="997542"/>
            <a:ext cx="4102261" cy="4178220"/>
          </a:xfrm>
          <a:prstGeom prst="rect">
            <a:avLst/>
          </a:prstGeom>
        </p:spPr>
      </p:pic>
      <p:sp>
        <p:nvSpPr>
          <p:cNvPr id="4" name="Titolo 3"/>
          <p:cNvSpPr>
            <a:spLocks noGrp="1"/>
          </p:cNvSpPr>
          <p:nvPr>
            <p:ph type="title"/>
          </p:nvPr>
        </p:nvSpPr>
        <p:spPr>
          <a:xfrm>
            <a:off x="4211960" y="1563638"/>
            <a:ext cx="4733564" cy="2232248"/>
          </a:xfrm>
        </p:spPr>
        <p:txBody>
          <a:bodyPr>
            <a:noAutofit/>
          </a:bodyPr>
          <a:lstStyle/>
          <a:p>
            <a:pPr algn="l">
              <a:lnSpc>
                <a:spcPts val="5700"/>
              </a:lnSpc>
            </a:pPr>
            <a:r>
              <a:rPr lang="it-IT" sz="3600" dirty="0" smtClean="0">
                <a:solidFill>
                  <a:srgbClr val="0070C0"/>
                </a:solidFill>
                <a:latin typeface="Arial" panose="020B0604020202020204" pitchFamily="34" charset="0"/>
                <a:cs typeface="Arial" panose="020B0604020202020204" pitchFamily="34" charset="0"/>
              </a:rPr>
              <a:t>IL NECESSARIO </a:t>
            </a:r>
            <a:r>
              <a:rPr lang="it-IT" sz="4800" dirty="0" smtClean="0">
                <a:solidFill>
                  <a:srgbClr val="0070C0"/>
                </a:solidFill>
                <a:latin typeface="Arial" panose="020B0604020202020204" pitchFamily="34" charset="0"/>
                <a:cs typeface="Arial" panose="020B0604020202020204" pitchFamily="34" charset="0"/>
              </a:rPr>
              <a:t>RIORDINO TERRITORIALE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6176649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71600" y="1491630"/>
            <a:ext cx="7704856" cy="3342453"/>
          </a:xfrm>
          <a:prstGeom prst="rect">
            <a:avLst/>
          </a:prstGeom>
        </p:spPr>
        <p:txBody>
          <a:bodyPr wrap="square">
            <a:spAutoFit/>
          </a:bodyPr>
          <a:lstStyle/>
          <a:p>
            <a:pPr marR="0" lvl="0" defTabSz="457200" eaLnBrk="1" fontAlgn="auto" latinLnBrk="0" hangingPunct="1">
              <a:lnSpc>
                <a:spcPct val="100000"/>
              </a:lnSpc>
              <a:spcBef>
                <a:spcPct val="20000"/>
              </a:spcBef>
              <a:spcAft>
                <a:spcPts val="0"/>
              </a:spcAft>
              <a:buClrTx/>
              <a:buSzTx/>
              <a:tabLst/>
              <a:defRPr/>
            </a:pPr>
            <a:r>
              <a:rPr kumimoji="0" lang="it-IT" sz="2400" b="1" u="none" strike="noStrike" kern="0" cap="none" spc="0" normalizeH="0" baseline="0" noProof="0" dirty="0" smtClean="0">
                <a:ln>
                  <a:noFill/>
                </a:ln>
                <a:solidFill>
                  <a:prstClr val="black"/>
                </a:solidFill>
                <a:effectLst/>
                <a:uLnTx/>
                <a:uFillTx/>
              </a:rPr>
              <a:t>Regione</a:t>
            </a:r>
            <a:r>
              <a:rPr kumimoji="0" lang="it-IT" sz="2400" b="0" i="0" u="none" strike="noStrike" kern="0" cap="none" spc="0" normalizeH="0" baseline="0" noProof="0" dirty="0" smtClean="0">
                <a:ln>
                  <a:noFill/>
                </a:ln>
                <a:solidFill>
                  <a:prstClr val="black"/>
                </a:solidFill>
                <a:effectLst/>
                <a:uLnTx/>
                <a:uFillTx/>
              </a:rPr>
              <a:t> deve assumere il ruolo </a:t>
            </a:r>
            <a:r>
              <a:rPr kumimoji="0" lang="it-IT" sz="2400" i="0" u="none" strike="noStrike" kern="0" cap="none" spc="0" normalizeH="0" baseline="0" noProof="0" dirty="0" smtClean="0">
                <a:ln>
                  <a:noFill/>
                </a:ln>
                <a:solidFill>
                  <a:prstClr val="black"/>
                </a:solidFill>
                <a:effectLst/>
                <a:uLnTx/>
                <a:uFillTx/>
              </a:rPr>
              <a:t>di</a:t>
            </a:r>
            <a:r>
              <a:rPr kumimoji="0" lang="it-IT" sz="2400" b="1" i="0" u="none" strike="noStrike" kern="0" cap="none" spc="0" normalizeH="0" baseline="0" noProof="0" dirty="0" smtClean="0">
                <a:ln>
                  <a:noFill/>
                </a:ln>
                <a:solidFill>
                  <a:prstClr val="black"/>
                </a:solidFill>
                <a:effectLst/>
                <a:uLnTx/>
                <a:uFillTx/>
              </a:rPr>
              <a:t> </a:t>
            </a:r>
            <a:r>
              <a:rPr kumimoji="0" lang="it-IT" sz="2400" b="1" i="0" u="none" strike="noStrike" kern="0" cap="none" spc="0" normalizeH="0" baseline="0" noProof="0" dirty="0" smtClean="0">
                <a:ln>
                  <a:noFill/>
                </a:ln>
                <a:solidFill>
                  <a:schemeClr val="accent6">
                    <a:lumMod val="75000"/>
                  </a:schemeClr>
                </a:solidFill>
                <a:effectLst/>
                <a:uLnTx/>
                <a:uFillTx/>
              </a:rPr>
              <a:t>“perno degli Enti autonomi”</a:t>
            </a:r>
            <a:r>
              <a:rPr kumimoji="0" lang="it-IT" sz="2400" b="1" i="0" u="none" strike="noStrike" kern="0" cap="none" spc="0" normalizeH="0" baseline="0" noProof="0" dirty="0" smtClean="0">
                <a:ln>
                  <a:noFill/>
                </a:ln>
                <a:solidFill>
                  <a:schemeClr val="accent2"/>
                </a:solidFill>
                <a:effectLst/>
                <a:uLnTx/>
                <a:uFillTx/>
              </a:rPr>
              <a:t> </a:t>
            </a:r>
            <a:r>
              <a:rPr kumimoji="0" lang="it-IT" sz="2400" b="0" i="0" u="none" strike="noStrike" kern="0" cap="none" spc="0" normalizeH="0" baseline="0" noProof="0" dirty="0" smtClean="0">
                <a:ln>
                  <a:noFill/>
                </a:ln>
                <a:solidFill>
                  <a:prstClr val="black"/>
                </a:solidFill>
                <a:effectLst/>
                <a:uLnTx/>
                <a:uFillTx/>
              </a:rPr>
              <a:t>evitando tentazioni di un centralismo regionale</a:t>
            </a: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r>
              <a:rPr kumimoji="0" lang="it-IT" sz="2400" b="1" i="0" u="none" strike="noStrike" kern="0" cap="none" spc="0" normalizeH="0" baseline="0" noProof="0" dirty="0" smtClean="0">
                <a:ln>
                  <a:noFill/>
                </a:ln>
                <a:solidFill>
                  <a:prstClr val="black"/>
                </a:solidFill>
                <a:effectLst/>
                <a:uLnTx/>
                <a:uFillTx/>
              </a:rPr>
              <a:t>Città Metropolitana e Province</a:t>
            </a:r>
            <a:r>
              <a:rPr kumimoji="0" lang="it-IT" sz="2400" b="0" i="0" u="none" strike="noStrike" kern="0" cap="none" spc="0" normalizeH="0" baseline="0" noProof="0" dirty="0" smtClean="0">
                <a:ln>
                  <a:noFill/>
                </a:ln>
                <a:solidFill>
                  <a:prstClr val="black"/>
                </a:solidFill>
                <a:effectLst/>
                <a:uLnTx/>
                <a:uFillTx/>
              </a:rPr>
              <a:t> devono essere messe in grado di svolgere i propri compiti di governo con </a:t>
            </a:r>
            <a:r>
              <a:rPr kumimoji="0" lang="it-IT" sz="2400" b="1" i="0" u="none" strike="noStrike" kern="0" cap="none" spc="0" normalizeH="0" baseline="0" noProof="0" dirty="0" smtClean="0">
                <a:ln>
                  <a:noFill/>
                </a:ln>
                <a:solidFill>
                  <a:schemeClr val="accent6">
                    <a:lumMod val="75000"/>
                  </a:schemeClr>
                </a:solidFill>
                <a:effectLst/>
                <a:uLnTx/>
                <a:uFillTx/>
              </a:rPr>
              <a:t>risorse e funzioni appropriate</a:t>
            </a:r>
          </a:p>
        </p:txBody>
      </p:sp>
      <p:sp>
        <p:nvSpPr>
          <p:cNvPr id="4"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IL NECESSARIO RIORDINO TERRITORIALE</a:t>
            </a:r>
            <a:endParaRPr lang="it-IT" sz="1400" dirty="0">
              <a:solidFill>
                <a:srgbClr val="0070C0"/>
              </a:solidFill>
              <a:latin typeface="Arial" panose="020B0604020202020204" pitchFamily="34" charset="0"/>
              <a:cs typeface="Arial" panose="020B0604020202020204" pitchFamily="34" charset="0"/>
            </a:endParaRPr>
          </a:p>
        </p:txBody>
      </p:sp>
      <p:pic>
        <p:nvPicPr>
          <p:cNvPr id="8" name="Immagine 7" descr="fotolia_112767358.jpg"/>
          <p:cNvPicPr>
            <a:picLocks noChangeAspect="1"/>
          </p:cNvPicPr>
          <p:nvPr/>
        </p:nvPicPr>
        <p:blipFill>
          <a:blip r:embed="rId2" cstate="print">
            <a:duotone>
              <a:schemeClr val="bg2">
                <a:shade val="45000"/>
                <a:satMod val="135000"/>
              </a:schemeClr>
              <a:prstClr val="white"/>
            </a:duotone>
          </a:blip>
          <a:stretch>
            <a:fillRect/>
          </a:stretch>
        </p:blipFill>
        <p:spPr>
          <a:xfrm>
            <a:off x="3635896" y="2427734"/>
            <a:ext cx="1224136" cy="1224136"/>
          </a:xfrm>
          <a:prstGeom prst="rect">
            <a:avLst/>
          </a:prstGeom>
        </p:spPr>
      </p:pic>
      <p:pic>
        <p:nvPicPr>
          <p:cNvPr id="9" name="Picture 3" descr="C:\Users\federicaparenti\Desktop\regione lomb.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55776" y="2427734"/>
            <a:ext cx="1493397" cy="1247413"/>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5" descr="C:\Users\federicaparenti\Desktop\comuni.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6016" y="2355726"/>
            <a:ext cx="432048" cy="48989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5" descr="C:\Users\federicaparenti\Desktop\comuni.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76056" y="2571750"/>
            <a:ext cx="576064" cy="653187"/>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5" descr="C:\Users\federicaparenti\Desktop\comuni.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99992" y="3003798"/>
            <a:ext cx="571553" cy="64807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Ovale 12"/>
          <p:cNvSpPr/>
          <p:nvPr/>
        </p:nvSpPr>
        <p:spPr>
          <a:xfrm>
            <a:off x="3275856" y="2571750"/>
            <a:ext cx="2016224" cy="93610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505864405"/>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a343243d64c14669d897f2247be8a3fad9f369"/>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737</Words>
  <Application>Microsoft Office PowerPoint</Application>
  <PresentationFormat>Presentazione su schermo (16:9)</PresentationFormat>
  <Paragraphs>136</Paragraphs>
  <Slides>34</Slides>
  <Notes>0</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Tema di Office</vt:lpstr>
      <vt:lpstr>Diapositiva 1</vt:lpstr>
      <vt:lpstr>             Le elezioni regionali del 4 marzo hanno rappresentato un momento importante per mettere al centro gli obiettivi che si vogliono perseguire nei prossimi anni.  Il percorso di riconoscimento di maggiore autonomia deve aprire una fase costituente che dovrebbe più e meglio guardare dentro la natura e le funzioni proprie del sistema autonomistico.  E’ possibile aprire in Lombardia una nuova stagione per gli Enti Locali basata sul riconoscimento della loro autonomia e sulla contestuale assunzione di responsabilità degli amministratori, “per assicurare al nostro Paese un’amministrazione più degna di un grande Stato europeo”.  Riportare al centro dell’iniziativa regionale il rapporto con l’autonomia comunale per definire obiettivi strategici condivisi.  Regione deve considerare i Comuni, la Città Metropolitana e le Province come partners istituzionali imprescindibili e affidabili con riguardo all’intero ciclo della programmazione, progettazione,  realizzazione e gestione delle politiche.</vt:lpstr>
      <vt:lpstr>LEGALITÀ  E LOTTA  ALLE MAFIE</vt:lpstr>
      <vt:lpstr>LEGALITÀ E LOTTA ALLE MAFIE</vt:lpstr>
      <vt:lpstr>FINANZA LOCALE</vt:lpstr>
      <vt:lpstr>FINANZA LOCALE</vt:lpstr>
      <vt:lpstr>Diapositiva 7</vt:lpstr>
      <vt:lpstr>IL NECESSARIO RIORDINO TERRITORIALE</vt:lpstr>
      <vt:lpstr>IL NECESSARIO RIORDINO TERRITORIALE</vt:lpstr>
      <vt:lpstr>IL NECESSARIO RIORDINO TERRITORIALE</vt:lpstr>
      <vt:lpstr>SEMPLIFICAZIONE  E INNOVAZIONE DELLA P.A.  </vt:lpstr>
      <vt:lpstr>Diapositiva 12</vt:lpstr>
      <vt:lpstr>WELFARE E SANITÀ:  UN UNICO ASSESSORATO</vt:lpstr>
      <vt:lpstr>Diapositiva 14</vt:lpstr>
      <vt:lpstr>Diapositiva 15</vt:lpstr>
      <vt:lpstr>POLITICHE ABITATIVE</vt:lpstr>
      <vt:lpstr>Diapositiva 17</vt:lpstr>
      <vt:lpstr>ISTRUZIONE, FORMAZIONE, POLITICHE GIOVANILI</vt:lpstr>
      <vt:lpstr>Diapositiva 19</vt:lpstr>
      <vt:lpstr>Diapositiva 20</vt:lpstr>
      <vt:lpstr>PROGRAMMAZIONE EUROPEA</vt:lpstr>
      <vt:lpstr>Diapositiva 22</vt:lpstr>
      <vt:lpstr>MOBILITÀ INTEGRATA E SOSTENIBILE</vt:lpstr>
      <vt:lpstr>Diapositiva 24</vt:lpstr>
      <vt:lpstr>Diapositiva 25</vt:lpstr>
      <vt:lpstr>QUALITÀ AMBIENTALE</vt:lpstr>
      <vt:lpstr>Diapositiva 27</vt:lpstr>
      <vt:lpstr>Diapositiva 28</vt:lpstr>
      <vt:lpstr>POLITICHE PER IL TERRITORIO</vt:lpstr>
      <vt:lpstr>Diapositiva 30</vt:lpstr>
      <vt:lpstr>Diapositiva 31</vt:lpstr>
      <vt:lpstr>PROTEZIONE CIVILE, SICUREZZA URBANA E POLIZIA LOCALE</vt:lpstr>
      <vt:lpstr>Diapositiva 33</vt:lpstr>
      <vt:lpstr>Diapositiva 34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Caponigro</dc:creator>
  <cp:lastModifiedBy>onelulu</cp:lastModifiedBy>
  <cp:revision>49</cp:revision>
  <dcterms:created xsi:type="dcterms:W3CDTF">2018-02-20T10:57:14Z</dcterms:created>
  <dcterms:modified xsi:type="dcterms:W3CDTF">2018-03-12T12:13:14Z</dcterms:modified>
</cp:coreProperties>
</file>